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1" r:id="rId4"/>
    <p:sldMasterId id="2147484021" r:id="rId5"/>
  </p:sldMasterIdLst>
  <p:handoutMasterIdLst>
    <p:handoutMasterId r:id="rId15"/>
  </p:handoutMasterIdLst>
  <p:sldIdLst>
    <p:sldId id="262" r:id="rId6"/>
    <p:sldId id="263" r:id="rId7"/>
    <p:sldId id="265" r:id="rId8"/>
    <p:sldId id="278" r:id="rId9"/>
    <p:sldId id="280" r:id="rId10"/>
    <p:sldId id="282" r:id="rId11"/>
    <p:sldId id="266" r:id="rId12"/>
    <p:sldId id="283" r:id="rId13"/>
    <p:sldId id="279" r:id="rId1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l Bakgrund" id="{6866646B-07AC-0141-90E1-A31778106E09}">
          <p14:sldIdLst>
            <p14:sldId id="262"/>
          </p14:sldIdLst>
        </p14:section>
        <p14:section name="Foto Bakgrund" id="{E608BB93-F7D8-DB4E-AF13-391277C71D22}">
          <p14:sldIdLst>
            <p14:sldId id="263"/>
          </p14:sldIdLst>
        </p14:section>
        <p14:section name="Neutral Bakgrund" id="{AB84E8EB-715B-5745-BA6C-A12484E56B66}">
          <p14:sldIdLst/>
        </p14:section>
        <p14:section name="Neutral utan Eu-logo" id="{E04020AC-B8D2-9A42-8ABD-F53ADF612E03}">
          <p14:sldIdLst>
            <p14:sldId id="265"/>
            <p14:sldId id="278"/>
            <p14:sldId id="280"/>
            <p14:sldId id="282"/>
            <p14:sldId id="266"/>
            <p14:sldId id="283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6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Timborn" userId="f1aba662-c707-4223-bd1a-5cda4503c683" providerId="ADAL" clId="{1FACA5AB-D30C-4605-8B04-A53BE8A208FA}"/>
    <pc:docChg chg="delSld modSection">
      <pc:chgData name="Tim Timborn" userId="f1aba662-c707-4223-bd1a-5cda4503c683" providerId="ADAL" clId="{1FACA5AB-D30C-4605-8B04-A53BE8A208FA}" dt="2019-03-27T14:27:41.661" v="1" actId="2696"/>
      <pc:docMkLst>
        <pc:docMk/>
      </pc:docMkLst>
      <pc:sldChg chg="del">
        <pc:chgData name="Tim Timborn" userId="f1aba662-c707-4223-bd1a-5cda4503c683" providerId="ADAL" clId="{1FACA5AB-D30C-4605-8B04-A53BE8A208FA}" dt="2019-03-27T14:27:41.661" v="1" actId="2696"/>
        <pc:sldMkLst>
          <pc:docMk/>
          <pc:sldMk cId="1450607617" sldId="264"/>
        </pc:sldMkLst>
      </pc:sldChg>
      <pc:sldChg chg="del">
        <pc:chgData name="Tim Timborn" userId="f1aba662-c707-4223-bd1a-5cda4503c683" providerId="ADAL" clId="{1FACA5AB-D30C-4605-8B04-A53BE8A208FA}" dt="2019-03-27T14:27:41.661" v="0" actId="2696"/>
        <pc:sldMkLst>
          <pc:docMk/>
          <pc:sldMk cId="3522721646" sldId="281"/>
        </pc:sldMkLst>
      </pc:sldChg>
    </pc:docChg>
  </pc:docChgLst>
  <pc:docChgLst>
    <pc:chgData name="Tim Timborn" userId="f1aba662-c707-4223-bd1a-5cda4503c683" providerId="ADAL" clId="{E3EB4A5E-F3FF-4CC0-8A8D-90F99E27917B}"/>
    <pc:docChg chg="modSld">
      <pc:chgData name="Tim Timborn" userId="f1aba662-c707-4223-bd1a-5cda4503c683" providerId="ADAL" clId="{E3EB4A5E-F3FF-4CC0-8A8D-90F99E27917B}" dt="2019-03-22T08:41:41.931" v="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96554-B611-AE4F-A250-6FCAA7980C0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9DC6A-76A4-C842-8E8D-A46A017CBE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71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/>
          </p:nvPr>
        </p:nvSpPr>
        <p:spPr>
          <a:xfrm>
            <a:off x="870633" y="961838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9"/>
          <p:cNvSpPr>
            <a:spLocks noGrp="1"/>
          </p:cNvSpPr>
          <p:nvPr>
            <p:ph sz="quarter" idx="10"/>
          </p:nvPr>
        </p:nvSpPr>
        <p:spPr>
          <a:xfrm>
            <a:off x="889000" y="2263775"/>
            <a:ext cx="7359650" cy="156845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cxnSp>
        <p:nvCxnSpPr>
          <p:cNvPr id="9" name="Rak 8"/>
          <p:cNvCxnSpPr/>
          <p:nvPr userDrawn="1"/>
        </p:nvCxnSpPr>
        <p:spPr>
          <a:xfrm flipV="1">
            <a:off x="1019984" y="2146543"/>
            <a:ext cx="7229098" cy="2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12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/>
          </p:nvPr>
        </p:nvSpPr>
        <p:spPr>
          <a:xfrm>
            <a:off x="870633" y="961838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8" name="Platshållare för innehåll 9"/>
          <p:cNvSpPr>
            <a:spLocks noGrp="1"/>
          </p:cNvSpPr>
          <p:nvPr>
            <p:ph sz="quarter" idx="10"/>
          </p:nvPr>
        </p:nvSpPr>
        <p:spPr>
          <a:xfrm>
            <a:off x="889000" y="2263775"/>
            <a:ext cx="7359650" cy="1568450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cxnSp>
        <p:nvCxnSpPr>
          <p:cNvPr id="9" name="Rak 8"/>
          <p:cNvCxnSpPr/>
          <p:nvPr userDrawn="1"/>
        </p:nvCxnSpPr>
        <p:spPr>
          <a:xfrm flipV="1">
            <a:off x="1019984" y="2146543"/>
            <a:ext cx="7229098" cy="2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571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charset="2"/>
              <a:buChar char="§"/>
              <a:defRPr/>
            </a:lvl1pPr>
            <a:lvl2pPr marL="914400" indent="-457200">
              <a:buClr>
                <a:schemeClr val="accent3"/>
              </a:buClr>
              <a:buFont typeface="Wingdings" charset="2"/>
              <a:buChar char="§"/>
              <a:defRPr/>
            </a:lvl2pPr>
            <a:lvl3pPr marL="1257300" indent="-342900">
              <a:buClr>
                <a:schemeClr val="accent3"/>
              </a:buClr>
              <a:buFont typeface="Wingdings" charset="2"/>
              <a:buChar char="§"/>
              <a:defRPr/>
            </a:lvl3pPr>
            <a:lvl4pPr marL="1714500" indent="-342900">
              <a:buClr>
                <a:schemeClr val="accent3"/>
              </a:buClr>
              <a:buFont typeface="Wingdings" charset="2"/>
              <a:buChar char="§"/>
              <a:defRPr/>
            </a:lvl4pPr>
            <a:lvl5pPr marL="2171700" indent="-342900">
              <a:buClr>
                <a:schemeClr val="accent3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21150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277549"/>
          </a:xfrm>
        </p:spPr>
        <p:txBody>
          <a:bodyPr anchor="t">
            <a:normAutofit/>
          </a:bodyPr>
          <a:lstStyle>
            <a:lvl1pPr algn="l">
              <a:defRPr sz="3600" b="0" cap="none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8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48677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38893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28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4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20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18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38893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28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4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20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18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4089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1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2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471778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24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0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16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471778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24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0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16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8370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9D8D-38BB-4E4A-98AD-9E4383AE6EC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70AD-823A-254C-A3FE-2567CA2445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7707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9D8D-38BB-4E4A-98AD-9E4383AE6EC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70AD-823A-254C-A3FE-2567CA2445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9939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9D8D-38BB-4E4A-98AD-9E4383AE6EC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70AD-823A-254C-A3FE-2567CA2445D6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373603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32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8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24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20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11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809773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792288" y="4694774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9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50694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261512"/>
            <a:ext cx="5486400" cy="4607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03549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571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charset="2"/>
              <a:buChar char="§"/>
              <a:defRPr/>
            </a:lvl1pPr>
            <a:lvl2pPr marL="914400" indent="-457200">
              <a:buClr>
                <a:schemeClr val="accent3"/>
              </a:buClr>
              <a:buFont typeface="Wingdings" charset="2"/>
              <a:buChar char="§"/>
              <a:defRPr/>
            </a:lvl2pPr>
            <a:lvl3pPr marL="1257300" indent="-342900">
              <a:buClr>
                <a:schemeClr val="accent3"/>
              </a:buClr>
              <a:buFont typeface="Wingdings" charset="2"/>
              <a:buChar char="§"/>
              <a:defRPr/>
            </a:lvl3pPr>
            <a:lvl4pPr marL="1714500" indent="-342900">
              <a:buClr>
                <a:schemeClr val="accent3"/>
              </a:buClr>
              <a:buFont typeface="Wingdings" charset="2"/>
              <a:buChar char="§"/>
              <a:defRPr/>
            </a:lvl4pPr>
            <a:lvl5pPr marL="2171700" indent="-342900">
              <a:buClr>
                <a:schemeClr val="accent3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968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277549"/>
          </a:xfrm>
        </p:spPr>
        <p:txBody>
          <a:bodyPr anchor="t">
            <a:normAutofit/>
          </a:bodyPr>
          <a:lstStyle>
            <a:lvl1pPr algn="l">
              <a:defRPr sz="3600" b="0" cap="none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715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38893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28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4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20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18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38893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28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4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20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18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725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1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471778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24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0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16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4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471778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24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0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16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585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9D8D-38BB-4E4A-98AD-9E4383AE6EC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70AD-823A-254C-A3FE-2567CA2445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78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9D8D-38BB-4E4A-98AD-9E4383AE6EC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70AD-823A-254C-A3FE-2567CA2445D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283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F9D8D-38BB-4E4A-98AD-9E4383AE6EC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570AD-823A-254C-A3FE-2567CA2445D6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373603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charset="2"/>
              <a:buChar char="§"/>
              <a:defRPr sz="3200"/>
            </a:lvl1pPr>
            <a:lvl2pPr marL="742950" indent="-285750">
              <a:buClr>
                <a:schemeClr val="accent3"/>
              </a:buClr>
              <a:buFont typeface="Wingdings" charset="2"/>
              <a:buChar char="§"/>
              <a:defRPr sz="2800"/>
            </a:lvl2pPr>
            <a:lvl3pPr marL="1143000" indent="-228600">
              <a:buClr>
                <a:schemeClr val="accent3"/>
              </a:buClr>
              <a:buFont typeface="Wingdings" charset="2"/>
              <a:buChar char="§"/>
              <a:defRPr sz="2400"/>
            </a:lvl3pPr>
            <a:lvl4pPr marL="1600200" indent="-228600">
              <a:buClr>
                <a:schemeClr val="accent3"/>
              </a:buClr>
              <a:buFont typeface="Wingdings" charset="2"/>
              <a:buChar char="§"/>
              <a:defRPr sz="2000"/>
            </a:lvl4pPr>
            <a:lvl5pPr marL="2057400" indent="-228600">
              <a:buClr>
                <a:schemeClr val="accent3"/>
              </a:buClr>
              <a:buFont typeface="Wingdings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11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412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792288" y="4694774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50694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261512"/>
            <a:ext cx="5486400" cy="4607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89664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6.jpe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5.jp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5" Type="http://schemas.openxmlformats.org/officeDocument/2006/relationships/image" Target="../media/image4.png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E69B15FC-6F39-4DCA-819A-DD0F3C3DD812}"/>
              </a:ext>
            </a:extLst>
          </p:cNvPr>
          <p:cNvSpPr/>
          <p:nvPr userDrawn="1"/>
        </p:nvSpPr>
        <p:spPr>
          <a:xfrm>
            <a:off x="7105559" y="6037595"/>
            <a:ext cx="1911927" cy="5985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F9D8D-38BB-4E4A-98AD-9E4383AE6EC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570AD-823A-254C-A3FE-2567CA2445D6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PPTmall_gul3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8286" cy="6858000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EC3D113C-D821-4492-B9EB-9142FCAE5365}"/>
              </a:ext>
            </a:extLst>
          </p:cNvPr>
          <p:cNvPicPr/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161" y="6233908"/>
            <a:ext cx="1344814" cy="282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dobjekt 10" descr="Bildresultat fÃ¶r sparbanken nord">
            <a:extLst>
              <a:ext uri="{FF2B5EF4-FFF2-40B4-BE49-F238E27FC236}">
                <a16:creationId xmlns:a16="http://schemas.microsoft.com/office/drawing/2014/main" id="{C689B442-4CCB-4ADE-B956-6D78D9EB7988}"/>
              </a:ext>
            </a:extLst>
          </p:cNvPr>
          <p:cNvPicPr/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26" t="30270" b="25388"/>
          <a:stretch/>
        </p:blipFill>
        <p:spPr bwMode="auto">
          <a:xfrm>
            <a:off x="2312051" y="6230571"/>
            <a:ext cx="2144027" cy="3816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10C214-CEB5-4FF9-A58D-560F6049521E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971" y="6124589"/>
            <a:ext cx="1268282" cy="493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3A6F3E31-0930-4BBC-9963-38D7DA958D3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781300" y="6274347"/>
            <a:ext cx="710292" cy="252969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2C2765AC-CD96-4463-9097-8D929A7DC0FB}"/>
              </a:ext>
            </a:extLst>
          </p:cNvPr>
          <p:cNvPicPr/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580" y="6129455"/>
            <a:ext cx="1545875" cy="537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D3680380-26C1-4348-8330-2698A66CA92F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015451" y="166893"/>
            <a:ext cx="1988131" cy="31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47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F9D8D-38BB-4E4A-98AD-9E4383AE6EC8}" type="datetimeFigureOut">
              <a:rPr lang="sv-SE" smtClean="0"/>
              <a:t>2019-03-27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570AD-823A-254C-A3FE-2567CA2445D6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PPTmall_gul3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8286" cy="6858000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91384E95-EDB0-4880-B123-1DAA2E9A4AFE}"/>
              </a:ext>
            </a:extLst>
          </p:cNvPr>
          <p:cNvPicPr/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580" y="6129455"/>
            <a:ext cx="1545875" cy="537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F9155CD-19EA-4136-901F-9318D3356C5E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161" y="6233908"/>
            <a:ext cx="1344814" cy="282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Bildobjekt 9" descr="Bildresultat fÃ¶r sparbanken nord">
            <a:extLst>
              <a:ext uri="{FF2B5EF4-FFF2-40B4-BE49-F238E27FC236}">
                <a16:creationId xmlns:a16="http://schemas.microsoft.com/office/drawing/2014/main" id="{B8A5047E-8290-47DD-8939-C5D32E69C4FE}"/>
              </a:ext>
            </a:extLst>
          </p:cNvPr>
          <p:cNvPicPr/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26" t="30270" b="25388"/>
          <a:stretch/>
        </p:blipFill>
        <p:spPr bwMode="auto">
          <a:xfrm>
            <a:off x="2312051" y="6230571"/>
            <a:ext cx="2144027" cy="3816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9EE1714E-7287-4A6E-9266-6DF3C3E68E92}"/>
              </a:ext>
            </a:extLst>
          </p:cNvPr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971" y="6124589"/>
            <a:ext cx="1268282" cy="493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0B374225-781A-49E8-A1DC-0E3F2C057044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781300" y="6274347"/>
            <a:ext cx="710292" cy="252969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7A879CC7-95F8-404B-B2A2-FF0BCCFFD708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015451" y="166893"/>
            <a:ext cx="1988131" cy="31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2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onica@energikontornorr.se" TargetMode="Externa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onica@energikontornorr.se" TargetMode="External"/><Relationship Id="rId2" Type="http://schemas.openxmlformats.org/officeDocument/2006/relationships/hyperlink" Target="mailto:tord@energikontornorr.se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3">
            <a:extLst>
              <a:ext uri="{FF2B5EF4-FFF2-40B4-BE49-F238E27FC236}">
                <a16:creationId xmlns:a16="http://schemas.microsoft.com/office/drawing/2014/main" id="{3F3345DF-9CE9-4384-BBD1-5C1DE1922B45}"/>
              </a:ext>
            </a:extLst>
          </p:cNvPr>
          <p:cNvSpPr txBox="1">
            <a:spLocks/>
          </p:cNvSpPr>
          <p:nvPr/>
        </p:nvSpPr>
        <p:spPr>
          <a:xfrm>
            <a:off x="0" y="15668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Såhär redovisar vi!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3992B380-0375-4812-A54F-2C45D4A9BFF5}"/>
              </a:ext>
            </a:extLst>
          </p:cNvPr>
          <p:cNvSpPr txBox="1">
            <a:spLocks/>
          </p:cNvSpPr>
          <p:nvPr/>
        </p:nvSpPr>
        <p:spPr>
          <a:xfrm>
            <a:off x="879475" y="1786097"/>
            <a:ext cx="7385050" cy="46398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b="1" dirty="0"/>
              <a:t>Alla deltagare i projektet från EK Norr, LTU, Almi och Företagarna ska föra/fylla i/bifoga till redovisningen: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Projektdagbok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Tidkort (som uppfyller ERUF:s krav)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Huvudbok, resultatrapport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Ekonomisk redovisning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Personalkostnadssammanställning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Ev. underlag för resor och övriga kostnader</a:t>
            </a:r>
          </a:p>
          <a:p>
            <a:endParaRPr lang="sv-SE" sz="2000" dirty="0"/>
          </a:p>
          <a:p>
            <a:pPr marL="0" indent="0">
              <a:buNone/>
            </a:pPr>
            <a:r>
              <a:rPr lang="sv-SE" sz="1800" dirty="0"/>
              <a:t>Dessa begärs in av projektägaren inför de kvartalsvisa lägesrapporteringarna till Tillväxtverket. Almi ska dessutom redovisa egen medfinansiering i form av tid.</a:t>
            </a:r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76785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3">
            <a:extLst>
              <a:ext uri="{FF2B5EF4-FFF2-40B4-BE49-F238E27FC236}">
                <a16:creationId xmlns:a16="http://schemas.microsoft.com/office/drawing/2014/main" id="{72834116-14A4-4ED1-A27C-E6B39BBAEAF0}"/>
              </a:ext>
            </a:extLst>
          </p:cNvPr>
          <p:cNvSpPr txBox="1">
            <a:spLocks/>
          </p:cNvSpPr>
          <p:nvPr/>
        </p:nvSpPr>
        <p:spPr>
          <a:xfrm>
            <a:off x="0" y="15668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Projektdagbok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1D47FC41-D541-45F9-8B4B-9E3120CC045E}"/>
              </a:ext>
            </a:extLst>
          </p:cNvPr>
          <p:cNvSpPr txBox="1">
            <a:spLocks/>
          </p:cNvSpPr>
          <p:nvPr/>
        </p:nvSpPr>
        <p:spPr>
          <a:xfrm>
            <a:off x="879475" y="1786097"/>
            <a:ext cx="7385050" cy="2542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000" dirty="0"/>
              <a:t>Ska innehålla: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Datum och beskrivning av genomförd aktivitet för allt arbete i projektet. 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T ex 2019-03-27, Deltagande i projektets Kick off i </a:t>
            </a:r>
            <a:r>
              <a:rPr lang="sv-SE" sz="2000" dirty="0" err="1"/>
              <a:t>Brändön</a:t>
            </a:r>
            <a:r>
              <a:rPr lang="sv-SE" sz="2000" dirty="0"/>
              <a:t>.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Uppgifterna i dagboken måste överensstämma med uppgifterna i tidkortet, huvudboken och den ekonomisk redovisningen.</a:t>
            </a:r>
          </a:p>
        </p:txBody>
      </p:sp>
    </p:spTree>
    <p:extLst>
      <p:ext uri="{BB962C8B-B14F-4D97-AF65-F5344CB8AC3E}">
        <p14:creationId xmlns:p14="http://schemas.microsoft.com/office/powerpoint/2010/main" val="1861696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570AB4B9-8121-4685-BF29-9C37C8B2DD4F}"/>
              </a:ext>
            </a:extLst>
          </p:cNvPr>
          <p:cNvSpPr txBox="1">
            <a:spLocks/>
          </p:cNvSpPr>
          <p:nvPr/>
        </p:nvSpPr>
        <p:spPr>
          <a:xfrm>
            <a:off x="879475" y="1786097"/>
            <a:ext cx="7385050" cy="34402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Huvudbok, Resultatrapport</a:t>
            </a:r>
          </a:p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Ekonomisk sammanställning (Excel)</a:t>
            </a:r>
          </a:p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Ev. leverantörsfakturor</a:t>
            </a:r>
          </a:p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Ev. reseräkningar med underlag</a:t>
            </a:r>
          </a:p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Personalkostnadssammanställning</a:t>
            </a:r>
          </a:p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Intyg projektarbete (projektstart samt vid ändrad lön alt. arbetstid)</a:t>
            </a:r>
          </a:p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Lönebesked vid ändrad lön</a:t>
            </a:r>
          </a:p>
          <a:p>
            <a:endParaRPr lang="sv-SE" sz="2000" dirty="0"/>
          </a:p>
        </p:txBody>
      </p:sp>
      <p:sp>
        <p:nvSpPr>
          <p:cNvPr id="8" name="Rubrik 3">
            <a:extLst>
              <a:ext uri="{FF2B5EF4-FFF2-40B4-BE49-F238E27FC236}">
                <a16:creationId xmlns:a16="http://schemas.microsoft.com/office/drawing/2014/main" id="{FC4DC975-3726-4653-A96E-61D9024F5340}"/>
              </a:ext>
            </a:extLst>
          </p:cNvPr>
          <p:cNvSpPr txBox="1">
            <a:spLocks/>
          </p:cNvSpPr>
          <p:nvPr/>
        </p:nvSpPr>
        <p:spPr>
          <a:xfrm>
            <a:off x="0" y="15668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Övriga dokument att bifoga</a:t>
            </a:r>
          </a:p>
        </p:txBody>
      </p:sp>
    </p:spTree>
    <p:extLst>
      <p:ext uri="{BB962C8B-B14F-4D97-AF65-F5344CB8AC3E}">
        <p14:creationId xmlns:p14="http://schemas.microsoft.com/office/powerpoint/2010/main" val="286699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3">
            <a:extLst>
              <a:ext uri="{FF2B5EF4-FFF2-40B4-BE49-F238E27FC236}">
                <a16:creationId xmlns:a16="http://schemas.microsoft.com/office/drawing/2014/main" id="{5D437E3F-9775-42B0-97C3-7E7163EC340F}"/>
              </a:ext>
            </a:extLst>
          </p:cNvPr>
          <p:cNvSpPr txBox="1">
            <a:spLocks/>
          </p:cNvSpPr>
          <p:nvPr/>
        </p:nvSpPr>
        <p:spPr>
          <a:xfrm>
            <a:off x="0" y="15668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Ekonomisk redovisning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726A930F-C13F-42EB-988F-E827ABED7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264" y="1463033"/>
            <a:ext cx="4823559" cy="418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80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8C5F476-DD8D-4573-8A3E-503298DC9B47}"/>
              </a:ext>
            </a:extLst>
          </p:cNvPr>
          <p:cNvSpPr txBox="1">
            <a:spLocks/>
          </p:cNvSpPr>
          <p:nvPr/>
        </p:nvSpPr>
        <p:spPr>
          <a:xfrm>
            <a:off x="879475" y="1914787"/>
            <a:ext cx="7385050" cy="3028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Tidkort för egen tid, medfinansiering</a:t>
            </a:r>
          </a:p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Sammanställning bidrag i annat än pengar</a:t>
            </a:r>
          </a:p>
          <a:p>
            <a:pPr marL="984250" indent="-4445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sv-SE" sz="2000" dirty="0"/>
              <a:t>Dagbok för arbetad tid, Excel dokument. </a:t>
            </a:r>
          </a:p>
          <a:p>
            <a:endParaRPr lang="sv-SE" sz="2000" dirty="0"/>
          </a:p>
          <a:p>
            <a:pPr marL="0" indent="0">
              <a:buNone/>
            </a:pPr>
            <a:r>
              <a:rPr lang="sv-SE" sz="2000" dirty="0"/>
              <a:t>Detta skickas till </a:t>
            </a:r>
            <a:r>
              <a:rPr lang="sv-SE" sz="2000" dirty="0">
                <a:hlinkClick r:id="rId2"/>
              </a:rPr>
              <a:t>monica@energikontornorr.se</a:t>
            </a:r>
            <a:r>
              <a:rPr lang="sv-SE" sz="2000" dirty="0"/>
              <a:t> samt tord@energikontornorr.se</a:t>
            </a:r>
          </a:p>
        </p:txBody>
      </p:sp>
      <p:sp>
        <p:nvSpPr>
          <p:cNvPr id="8" name="Rubrik 3">
            <a:extLst>
              <a:ext uri="{FF2B5EF4-FFF2-40B4-BE49-F238E27FC236}">
                <a16:creationId xmlns:a16="http://schemas.microsoft.com/office/drawing/2014/main" id="{4A82F1A1-1766-491E-A3AC-4518BFB10BFE}"/>
              </a:ext>
            </a:extLst>
          </p:cNvPr>
          <p:cNvSpPr txBox="1">
            <a:spLocks/>
          </p:cNvSpPr>
          <p:nvPr/>
        </p:nvSpPr>
        <p:spPr>
          <a:xfrm>
            <a:off x="0" y="15668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dirty="0"/>
              <a:t>Redovisning av egen medfinansiering</a:t>
            </a:r>
            <a:br>
              <a:rPr lang="sv-SE" sz="3200" dirty="0"/>
            </a:br>
            <a:r>
              <a:rPr lang="sv-SE" sz="3200" dirty="0"/>
              <a:t>i form av tid (Almi)</a:t>
            </a:r>
          </a:p>
        </p:txBody>
      </p:sp>
    </p:spTree>
    <p:extLst>
      <p:ext uri="{BB962C8B-B14F-4D97-AF65-F5344CB8AC3E}">
        <p14:creationId xmlns:p14="http://schemas.microsoft.com/office/powerpoint/2010/main" val="126764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3">
            <a:extLst>
              <a:ext uri="{FF2B5EF4-FFF2-40B4-BE49-F238E27FC236}">
                <a16:creationId xmlns:a16="http://schemas.microsoft.com/office/drawing/2014/main" id="{4A82F1A1-1766-491E-A3AC-4518BFB10BFE}"/>
              </a:ext>
            </a:extLst>
          </p:cNvPr>
          <p:cNvSpPr txBox="1">
            <a:spLocks/>
          </p:cNvSpPr>
          <p:nvPr/>
        </p:nvSpPr>
        <p:spPr>
          <a:xfrm>
            <a:off x="0" y="15668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dirty="0"/>
              <a:t>Redovisning av egen medfinansiering</a:t>
            </a:r>
            <a:br>
              <a:rPr lang="sv-SE" sz="3200" dirty="0"/>
            </a:br>
            <a:r>
              <a:rPr lang="sv-SE" sz="3200" dirty="0"/>
              <a:t>i form av tid (Almi)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09509BD-293A-4EC2-BCB8-1D17B1431A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89"/>
          <a:stretch/>
        </p:blipFill>
        <p:spPr>
          <a:xfrm>
            <a:off x="2564872" y="1436914"/>
            <a:ext cx="4014256" cy="441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3">
            <a:extLst>
              <a:ext uri="{FF2B5EF4-FFF2-40B4-BE49-F238E27FC236}">
                <a16:creationId xmlns:a16="http://schemas.microsoft.com/office/drawing/2014/main" id="{BAE55739-3CB0-429D-8912-FD7C1BEAECD2}"/>
              </a:ext>
            </a:extLst>
          </p:cNvPr>
          <p:cNvSpPr txBox="1">
            <a:spLocks/>
          </p:cNvSpPr>
          <p:nvPr/>
        </p:nvSpPr>
        <p:spPr>
          <a:xfrm>
            <a:off x="0" y="15668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Övrigt av vikt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33C4462-170A-46EC-A24A-CFF4065706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82"/>
          <a:stretch/>
        </p:blipFill>
        <p:spPr>
          <a:xfrm>
            <a:off x="2603978" y="1393371"/>
            <a:ext cx="3936044" cy="434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974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3">
            <a:extLst>
              <a:ext uri="{FF2B5EF4-FFF2-40B4-BE49-F238E27FC236}">
                <a16:creationId xmlns:a16="http://schemas.microsoft.com/office/drawing/2014/main" id="{BAE55739-3CB0-429D-8912-FD7C1BEAECD2}"/>
              </a:ext>
            </a:extLst>
          </p:cNvPr>
          <p:cNvSpPr txBox="1">
            <a:spLocks/>
          </p:cNvSpPr>
          <p:nvPr/>
        </p:nvSpPr>
        <p:spPr>
          <a:xfrm>
            <a:off x="0" y="156682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Övrigt av vikt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AF2BDD4-CE7C-4B20-B96B-254CC9E8D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94" y="2144329"/>
            <a:ext cx="7733211" cy="256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9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70633" y="961838"/>
            <a:ext cx="7772400" cy="1568449"/>
          </a:xfrm>
        </p:spPr>
        <p:txBody>
          <a:bodyPr/>
          <a:lstStyle/>
          <a:p>
            <a:r>
              <a:rPr lang="sv-SE" dirty="0"/>
              <a:t>Våra </a:t>
            </a:r>
            <a:r>
              <a:rPr lang="sv-SE" dirty="0" err="1"/>
              <a:t>kontakuppgifter</a:t>
            </a:r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1E1C646-848A-4441-9E78-3879AC1ACD9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3717" y="2523154"/>
            <a:ext cx="7359650" cy="2018367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Projektledare: Tord Pettersson,</a:t>
            </a:r>
          </a:p>
          <a:p>
            <a:r>
              <a:rPr lang="sv-SE" sz="2000" dirty="0">
                <a:hlinkClick r:id="rId2"/>
              </a:rPr>
              <a:t>tord@energikontornorr.se</a:t>
            </a:r>
            <a:r>
              <a:rPr lang="sv-SE" sz="2000" dirty="0"/>
              <a:t>, 070-556 2921</a:t>
            </a:r>
          </a:p>
          <a:p>
            <a:endParaRPr lang="sv-SE" sz="2000" dirty="0"/>
          </a:p>
          <a:p>
            <a:r>
              <a:rPr lang="sv-SE" sz="2000" dirty="0"/>
              <a:t>Redovisningsansvarig: Monica Sandström,</a:t>
            </a:r>
          </a:p>
          <a:p>
            <a:r>
              <a:rPr lang="sv-SE" sz="2000" dirty="0">
                <a:hlinkClick r:id="rId3"/>
              </a:rPr>
              <a:t>monica@energikontornorr.se</a:t>
            </a:r>
            <a:r>
              <a:rPr lang="sv-SE" sz="2000" dirty="0"/>
              <a:t>, 070 -180 99 90</a:t>
            </a:r>
          </a:p>
          <a:p>
            <a:r>
              <a:rPr lang="sv-SE" sz="2000" dirty="0"/>
              <a:t> </a:t>
            </a:r>
          </a:p>
        </p:txBody>
      </p:sp>
      <p:sp>
        <p:nvSpPr>
          <p:cNvPr id="6" name="Platshållare för innehåll 49">
            <a:extLst>
              <a:ext uri="{FF2B5EF4-FFF2-40B4-BE49-F238E27FC236}">
                <a16:creationId xmlns:a16="http://schemas.microsoft.com/office/drawing/2014/main" id="{9197C06D-B6D9-44AA-8AC0-7402983DB615}"/>
              </a:ext>
            </a:extLst>
          </p:cNvPr>
          <p:cNvSpPr txBox="1">
            <a:spLocks/>
          </p:cNvSpPr>
          <p:nvPr/>
        </p:nvSpPr>
        <p:spPr>
          <a:xfrm>
            <a:off x="889000" y="5289550"/>
            <a:ext cx="7772400" cy="1568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Projektet Konkurrenskraft 2030 drivs av Energikontor Norr i samverkan med Luleå tekniska universitet (Entreprenörskap och innovation, Redovisning och styrning), Almi Företagspartner Nord och Företagarna Norrbotten. 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362625"/>
      </p:ext>
    </p:extLst>
  </p:cSld>
  <p:clrMapOvr>
    <a:masterClrMapping/>
  </p:clrMapOvr>
</p:sld>
</file>

<file path=ppt/theme/theme1.xml><?xml version="1.0" encoding="utf-8"?>
<a:theme xmlns:a="http://schemas.openxmlformats.org/drawingml/2006/main" name="EN_Neutral bakgrund">
  <a:themeElements>
    <a:clrScheme name="Nenet">
      <a:dk1>
        <a:srgbClr val="000000"/>
      </a:dk1>
      <a:lt1>
        <a:srgbClr val="FFFFFF"/>
      </a:lt1>
      <a:dk2>
        <a:srgbClr val="333333"/>
      </a:dk2>
      <a:lt2>
        <a:srgbClr val="EEECE1"/>
      </a:lt2>
      <a:accent1>
        <a:srgbClr val="0BBBEF"/>
      </a:accent1>
      <a:accent2>
        <a:srgbClr val="FFD000"/>
      </a:accent2>
      <a:accent3>
        <a:srgbClr val="83BB26"/>
      </a:accent3>
      <a:accent4>
        <a:srgbClr val="F39200"/>
      </a:accent4>
      <a:accent5>
        <a:srgbClr val="088BCC"/>
      </a:accent5>
      <a:accent6>
        <a:srgbClr val="AEAEAE"/>
      </a:accent6>
      <a:hlink>
        <a:srgbClr val="404040"/>
      </a:hlink>
      <a:folHlink>
        <a:srgbClr val="454545"/>
      </a:folHlink>
    </a:clrScheme>
    <a:fontScheme name="Angränsand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onkurrenskraft_pptmall.potx" id="{BC49BB7E-FD1B-4C74-8A5A-9845682709FE}" vid="{238B51FD-7E8B-40DD-AF56-148D24190C51}"/>
    </a:ext>
  </a:extLst>
</a:theme>
</file>

<file path=ppt/theme/theme2.xml><?xml version="1.0" encoding="utf-8"?>
<a:theme xmlns:a="http://schemas.openxmlformats.org/drawingml/2006/main" name="1_EN_Neutral bakgrund">
  <a:themeElements>
    <a:clrScheme name="Nenet">
      <a:dk1>
        <a:srgbClr val="000000"/>
      </a:dk1>
      <a:lt1>
        <a:srgbClr val="FFFFFF"/>
      </a:lt1>
      <a:dk2>
        <a:srgbClr val="333333"/>
      </a:dk2>
      <a:lt2>
        <a:srgbClr val="EEECE1"/>
      </a:lt2>
      <a:accent1>
        <a:srgbClr val="0BBBEF"/>
      </a:accent1>
      <a:accent2>
        <a:srgbClr val="FFD000"/>
      </a:accent2>
      <a:accent3>
        <a:srgbClr val="83BB26"/>
      </a:accent3>
      <a:accent4>
        <a:srgbClr val="F39200"/>
      </a:accent4>
      <a:accent5>
        <a:srgbClr val="088BCC"/>
      </a:accent5>
      <a:accent6>
        <a:srgbClr val="AEAEAE"/>
      </a:accent6>
      <a:hlink>
        <a:srgbClr val="404040"/>
      </a:hlink>
      <a:folHlink>
        <a:srgbClr val="454545"/>
      </a:folHlink>
    </a:clrScheme>
    <a:fontScheme name="Angränsand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onkurrenskraft_pptmall.potx" id="{BC49BB7E-FD1B-4C74-8A5A-9845682709FE}" vid="{2EFC962B-77C8-4636-8278-22E4D054DB65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ord-dokument" ma:contentTypeID="0x0101002B0543D17039014683AF97F998B267AE006513AF039D361549B151FECE5B55BEB3" ma:contentTypeVersion="8" ma:contentTypeDescription="Create a new document." ma:contentTypeScope="" ma:versionID="e60769feff95432c37804300775c9137">
  <xsd:schema xmlns:xsd="http://www.w3.org/2001/XMLSchema" xmlns:xs="http://www.w3.org/2001/XMLSchema" xmlns:p="http://schemas.microsoft.com/office/2006/metadata/properties" xmlns:ns2="577484fa-0719-4be6-8985-4c6b93f5f4ea" xmlns:ns3="bb14cb83-1fd0-466e-8a04-87132d72aa04" xmlns:ns4="http://schemas.microsoft.com/sharepoint/v4" targetNamespace="http://schemas.microsoft.com/office/2006/metadata/properties" ma:root="true" ma:fieldsID="47e036f5e405c12d7f11c01890b55759" ns2:_="" ns3:_="" ns4:_="">
    <xsd:import namespace="577484fa-0719-4be6-8985-4c6b93f5f4ea"/>
    <xsd:import namespace="bb14cb83-1fd0-466e-8a04-87132d72aa0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7484fa-0719-4be6-8985-4c6b93f5f4ea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9" nillable="true" ma:displayName="MediaServiceAutoTags" ma:internalName="MediaServiceAutoTags" ma:readOnly="true">
      <xsd:simpleType>
        <xsd:restriction base="dms:Text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4cb83-1fd0-466e-8a04-87132d72aa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065D0E0C-B237-4F9A-A968-3B2F5536DB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6C2C40-273B-4350-9266-7B8FE48567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7484fa-0719-4be6-8985-4c6b93f5f4ea"/>
    <ds:schemaRef ds:uri="bb14cb83-1fd0-466e-8a04-87132d72aa0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4E29CD-04FA-413B-BD50-B02D5298FE6A}">
  <ds:schemaRefs>
    <ds:schemaRef ds:uri="http://schemas.microsoft.com/office/2006/documentManagement/types"/>
    <ds:schemaRef ds:uri="bb14cb83-1fd0-466e-8a04-87132d72aa04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577484fa-0719-4be6-8985-4c6b93f5f4ea"/>
    <ds:schemaRef ds:uri="http://schemas.microsoft.com/sharepoint/v4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K2030_KickOff_TP_PPpres</Template>
  <TotalTime>537</TotalTime>
  <Words>266</Words>
  <Application>Microsoft Office PowerPoint</Application>
  <PresentationFormat>Bildspel på skärmen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Wingdings</vt:lpstr>
      <vt:lpstr>EN_Neutral bakgrund</vt:lpstr>
      <vt:lpstr>1_EN_Neutral bakgrund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Våra kontakuppgifter</vt:lpstr>
    </vt:vector>
  </TitlesOfParts>
  <Company>Helikopter Brand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Tord Pettersson</dc:creator>
  <cp:lastModifiedBy>Tim Timborn</cp:lastModifiedBy>
  <cp:revision>6</cp:revision>
  <dcterms:created xsi:type="dcterms:W3CDTF">2019-02-21T11:03:45Z</dcterms:created>
  <dcterms:modified xsi:type="dcterms:W3CDTF">2019-03-27T14:27:43Z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0x0101002B0543D17039014683AF97F998B267AE006513AF039D361549B151FECE5B55BEB3</vt:lpwstr>
  </property>
</Properties>
</file>