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4"/>
    <p:sldMasterId id="2147484021" r:id="rId5"/>
  </p:sldMasterIdLst>
  <p:notesMasterIdLst>
    <p:notesMasterId r:id="rId14"/>
  </p:notesMasterIdLst>
  <p:handoutMasterIdLst>
    <p:handoutMasterId r:id="rId15"/>
  </p:handoutMasterIdLst>
  <p:sldIdLst>
    <p:sldId id="262" r:id="rId6"/>
    <p:sldId id="279" r:id="rId7"/>
    <p:sldId id="281" r:id="rId8"/>
    <p:sldId id="267" r:id="rId9"/>
    <p:sldId id="283" r:id="rId10"/>
    <p:sldId id="280" r:id="rId11"/>
    <p:sldId id="284" r:id="rId12"/>
    <p:sldId id="282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6A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C7E37-52D3-402F-84CE-8B1496ACB2F3}" v="715" dt="2019-03-22T09:47:17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24" autoAdjust="0"/>
  </p:normalViewPr>
  <p:slideViewPr>
    <p:cSldViewPr snapToGrid="0" snapToObjects="1">
      <p:cViewPr varScale="1">
        <p:scale>
          <a:sx n="87" d="100"/>
          <a:sy n="87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D6F5B-D295-4841-A3EC-3667308536F1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D5CE5609-1FDE-4391-8B78-4E71F057F715}">
      <dgm:prSet phldrT="[Text]" custT="1"/>
      <dgm:spPr/>
      <dgm:t>
        <a:bodyPr/>
        <a:lstStyle/>
        <a:p>
          <a:r>
            <a:rPr lang="sv-SE" sz="1400" dirty="0"/>
            <a:t>Hållbarhets-</a:t>
          </a:r>
          <a:br>
            <a:rPr lang="sv-SE" sz="1400" dirty="0"/>
          </a:br>
          <a:r>
            <a:rPr lang="sv-SE" sz="1400" dirty="0"/>
            <a:t>modeller</a:t>
          </a:r>
          <a:endParaRPr lang="sv-SE" sz="800" dirty="0"/>
        </a:p>
      </dgm:t>
    </dgm:pt>
    <dgm:pt modelId="{41402DE9-4310-4CD4-84B0-5D659AB0F573}" type="parTrans" cxnId="{514B6E75-8FF9-4825-8914-D6E0B5C1B017}">
      <dgm:prSet/>
      <dgm:spPr/>
      <dgm:t>
        <a:bodyPr/>
        <a:lstStyle/>
        <a:p>
          <a:endParaRPr lang="sv-SE"/>
        </a:p>
      </dgm:t>
    </dgm:pt>
    <dgm:pt modelId="{109B12D7-69E7-452D-9E01-5FDF4ADD91E8}" type="sibTrans" cxnId="{514B6E75-8FF9-4825-8914-D6E0B5C1B017}">
      <dgm:prSet/>
      <dgm:spPr/>
      <dgm:t>
        <a:bodyPr/>
        <a:lstStyle/>
        <a:p>
          <a:endParaRPr lang="sv-SE"/>
        </a:p>
      </dgm:t>
    </dgm:pt>
    <dgm:pt modelId="{8960F91D-A6C0-42CF-BA45-3382104E4EC7}">
      <dgm:prSet phldrT="[Text]" custT="1"/>
      <dgm:spPr/>
      <dgm:t>
        <a:bodyPr/>
        <a:lstStyle/>
        <a:p>
          <a:r>
            <a:rPr lang="sv-SE" sz="1200" dirty="0"/>
            <a:t>Affärsutveckling</a:t>
          </a:r>
          <a:endParaRPr lang="sv-SE" sz="800" dirty="0"/>
        </a:p>
      </dgm:t>
    </dgm:pt>
    <dgm:pt modelId="{24B29F7A-D18A-47AB-B979-9054F7046EFC}" type="parTrans" cxnId="{7537B85E-4EF9-4BAB-A962-E67A98116AA4}">
      <dgm:prSet/>
      <dgm:spPr/>
      <dgm:t>
        <a:bodyPr/>
        <a:lstStyle/>
        <a:p>
          <a:endParaRPr lang="sv-SE"/>
        </a:p>
      </dgm:t>
    </dgm:pt>
    <dgm:pt modelId="{4CF0961A-C851-4899-8DB3-254723F7C1CD}" type="sibTrans" cxnId="{7537B85E-4EF9-4BAB-A962-E67A98116AA4}">
      <dgm:prSet/>
      <dgm:spPr/>
      <dgm:t>
        <a:bodyPr/>
        <a:lstStyle/>
        <a:p>
          <a:endParaRPr lang="sv-SE"/>
        </a:p>
      </dgm:t>
    </dgm:pt>
    <dgm:pt modelId="{24F14922-9AEE-4D06-8F53-055EB7A6B683}">
      <dgm:prSet phldrT="[Text]"/>
      <dgm:spPr/>
      <dgm:t>
        <a:bodyPr/>
        <a:lstStyle/>
        <a:p>
          <a:r>
            <a:rPr lang="sv-SE" dirty="0"/>
            <a:t>Affärsstrategisk dialog</a:t>
          </a:r>
        </a:p>
      </dgm:t>
    </dgm:pt>
    <dgm:pt modelId="{C99E9388-4205-42C8-B708-C6F8941D0373}" type="parTrans" cxnId="{8A5B3C89-A60F-4180-BA26-871FFADC3DB6}">
      <dgm:prSet/>
      <dgm:spPr/>
      <dgm:t>
        <a:bodyPr/>
        <a:lstStyle/>
        <a:p>
          <a:endParaRPr lang="sv-SE"/>
        </a:p>
      </dgm:t>
    </dgm:pt>
    <dgm:pt modelId="{C2FCCF74-192D-4D95-ADEE-F3073CAC5E26}" type="sibTrans" cxnId="{8A5B3C89-A60F-4180-BA26-871FFADC3DB6}">
      <dgm:prSet/>
      <dgm:spPr/>
      <dgm:t>
        <a:bodyPr/>
        <a:lstStyle/>
        <a:p>
          <a:endParaRPr lang="sv-SE"/>
        </a:p>
      </dgm:t>
    </dgm:pt>
    <dgm:pt modelId="{3BF29F6C-6863-49D5-840E-754E5FF7B94E}">
      <dgm:prSet/>
      <dgm:spPr/>
      <dgm:t>
        <a:bodyPr/>
        <a:lstStyle/>
        <a:p>
          <a:r>
            <a:rPr lang="sv-SE" dirty="0"/>
            <a:t>Energi- och klimatanalyser</a:t>
          </a:r>
        </a:p>
      </dgm:t>
    </dgm:pt>
    <dgm:pt modelId="{4364BFF9-BEF1-43B6-A155-45A50A85012A}" type="parTrans" cxnId="{3445F6C8-B635-4A9E-84B7-7D888B2C7DD1}">
      <dgm:prSet/>
      <dgm:spPr/>
      <dgm:t>
        <a:bodyPr/>
        <a:lstStyle/>
        <a:p>
          <a:endParaRPr lang="sv-SE"/>
        </a:p>
      </dgm:t>
    </dgm:pt>
    <dgm:pt modelId="{2FD8C58B-65A1-43D7-B5A0-DE806A65B665}" type="sibTrans" cxnId="{3445F6C8-B635-4A9E-84B7-7D888B2C7DD1}">
      <dgm:prSet/>
      <dgm:spPr/>
      <dgm:t>
        <a:bodyPr/>
        <a:lstStyle/>
        <a:p>
          <a:endParaRPr lang="sv-SE"/>
        </a:p>
      </dgm:t>
    </dgm:pt>
    <dgm:pt modelId="{684EC8D2-EA12-4FC6-9F98-23AFA6FA2A24}" type="pres">
      <dgm:prSet presAssocID="{E7ED6F5B-D295-4841-A3EC-3667308536F1}" presName="Name0" presStyleCnt="0">
        <dgm:presLayoutVars>
          <dgm:chMax val="4"/>
          <dgm:resizeHandles val="exact"/>
        </dgm:presLayoutVars>
      </dgm:prSet>
      <dgm:spPr/>
    </dgm:pt>
    <dgm:pt modelId="{425E99E2-0D97-4261-B449-6B224AB75C51}" type="pres">
      <dgm:prSet presAssocID="{E7ED6F5B-D295-4841-A3EC-3667308536F1}" presName="ellipse" presStyleLbl="trBgShp" presStyleIdx="0" presStyleCnt="1"/>
      <dgm:spPr/>
    </dgm:pt>
    <dgm:pt modelId="{1DAC6E2C-C639-4AAA-9E5B-C83E7F23B105}" type="pres">
      <dgm:prSet presAssocID="{E7ED6F5B-D295-4841-A3EC-3667308536F1}" presName="arrow1" presStyleLbl="fgShp" presStyleIdx="0" presStyleCnt="1"/>
      <dgm:spPr/>
    </dgm:pt>
    <dgm:pt modelId="{964F9AB4-1222-4BB1-91CE-DC528917FD4C}" type="pres">
      <dgm:prSet presAssocID="{E7ED6F5B-D295-4841-A3EC-3667308536F1}" presName="rectangle" presStyleLbl="revTx" presStyleIdx="0" presStyleCnt="1">
        <dgm:presLayoutVars>
          <dgm:bulletEnabled val="1"/>
        </dgm:presLayoutVars>
      </dgm:prSet>
      <dgm:spPr/>
    </dgm:pt>
    <dgm:pt modelId="{2E50EE43-9525-4703-B3F4-3C688C7DF994}" type="pres">
      <dgm:prSet presAssocID="{8960F91D-A6C0-42CF-BA45-3382104E4EC7}" presName="item1" presStyleLbl="node1" presStyleIdx="0" presStyleCnt="3">
        <dgm:presLayoutVars>
          <dgm:bulletEnabled val="1"/>
        </dgm:presLayoutVars>
      </dgm:prSet>
      <dgm:spPr/>
    </dgm:pt>
    <dgm:pt modelId="{97E2A9E8-DC4D-462F-9D39-9437EBD92008}" type="pres">
      <dgm:prSet presAssocID="{3BF29F6C-6863-49D5-840E-754E5FF7B94E}" presName="item2" presStyleLbl="node1" presStyleIdx="1" presStyleCnt="3" custScaleX="150717" custScaleY="142490" custLinFactNeighborX="4190" custLinFactNeighborY="-18733">
        <dgm:presLayoutVars>
          <dgm:bulletEnabled val="1"/>
        </dgm:presLayoutVars>
      </dgm:prSet>
      <dgm:spPr/>
    </dgm:pt>
    <dgm:pt modelId="{2F014733-C18C-45C2-9A2A-71382ED4575D}" type="pres">
      <dgm:prSet presAssocID="{24F14922-9AEE-4D06-8F53-055EB7A6B683}" presName="item3" presStyleLbl="node1" presStyleIdx="2" presStyleCnt="3" custScaleX="130645" custScaleY="107684" custLinFactNeighborX="35202" custLinFactNeighborY="-5028">
        <dgm:presLayoutVars>
          <dgm:bulletEnabled val="1"/>
        </dgm:presLayoutVars>
      </dgm:prSet>
      <dgm:spPr/>
    </dgm:pt>
    <dgm:pt modelId="{CB5F495E-2BF2-484A-9E92-00AFD880545F}" type="pres">
      <dgm:prSet presAssocID="{E7ED6F5B-D295-4841-A3EC-3667308536F1}" presName="funnel" presStyleLbl="trAlignAcc1" presStyleIdx="0" presStyleCnt="1"/>
      <dgm:spPr/>
    </dgm:pt>
  </dgm:ptLst>
  <dgm:cxnLst>
    <dgm:cxn modelId="{575E9101-A488-427B-B1BC-475F8BB9E8E8}" type="presOf" srcId="{3BF29F6C-6863-49D5-840E-754E5FF7B94E}" destId="{2E50EE43-9525-4703-B3F4-3C688C7DF994}" srcOrd="0" destOrd="0" presId="urn:microsoft.com/office/officeart/2005/8/layout/funnel1"/>
    <dgm:cxn modelId="{44356C1E-2DCA-44AB-981C-11345FF76618}" type="presOf" srcId="{8960F91D-A6C0-42CF-BA45-3382104E4EC7}" destId="{97E2A9E8-DC4D-462F-9D39-9437EBD92008}" srcOrd="0" destOrd="0" presId="urn:microsoft.com/office/officeart/2005/8/layout/funnel1"/>
    <dgm:cxn modelId="{7537B85E-4EF9-4BAB-A962-E67A98116AA4}" srcId="{E7ED6F5B-D295-4841-A3EC-3667308536F1}" destId="{8960F91D-A6C0-42CF-BA45-3382104E4EC7}" srcOrd="1" destOrd="0" parTransId="{24B29F7A-D18A-47AB-B979-9054F7046EFC}" sibTransId="{4CF0961A-C851-4899-8DB3-254723F7C1CD}"/>
    <dgm:cxn modelId="{514B6E75-8FF9-4825-8914-D6E0B5C1B017}" srcId="{E7ED6F5B-D295-4841-A3EC-3667308536F1}" destId="{D5CE5609-1FDE-4391-8B78-4E71F057F715}" srcOrd="0" destOrd="0" parTransId="{41402DE9-4310-4CD4-84B0-5D659AB0F573}" sibTransId="{109B12D7-69E7-452D-9E01-5FDF4ADD91E8}"/>
    <dgm:cxn modelId="{8A5B3C89-A60F-4180-BA26-871FFADC3DB6}" srcId="{E7ED6F5B-D295-4841-A3EC-3667308536F1}" destId="{24F14922-9AEE-4D06-8F53-055EB7A6B683}" srcOrd="3" destOrd="0" parTransId="{C99E9388-4205-42C8-B708-C6F8941D0373}" sibTransId="{C2FCCF74-192D-4D95-ADEE-F3073CAC5E26}"/>
    <dgm:cxn modelId="{6B4A67AB-7D1D-4093-96D2-F4972945299C}" type="presOf" srcId="{D5CE5609-1FDE-4391-8B78-4E71F057F715}" destId="{2F014733-C18C-45C2-9A2A-71382ED4575D}" srcOrd="0" destOrd="0" presId="urn:microsoft.com/office/officeart/2005/8/layout/funnel1"/>
    <dgm:cxn modelId="{F84392AE-07BE-4CCC-B44E-B5C2531327B6}" type="presOf" srcId="{24F14922-9AEE-4D06-8F53-055EB7A6B683}" destId="{964F9AB4-1222-4BB1-91CE-DC528917FD4C}" srcOrd="0" destOrd="0" presId="urn:microsoft.com/office/officeart/2005/8/layout/funnel1"/>
    <dgm:cxn modelId="{3445F6C8-B635-4A9E-84B7-7D888B2C7DD1}" srcId="{E7ED6F5B-D295-4841-A3EC-3667308536F1}" destId="{3BF29F6C-6863-49D5-840E-754E5FF7B94E}" srcOrd="2" destOrd="0" parTransId="{4364BFF9-BEF1-43B6-A155-45A50A85012A}" sibTransId="{2FD8C58B-65A1-43D7-B5A0-DE806A65B665}"/>
    <dgm:cxn modelId="{6D21B0F8-51A0-41D9-AD18-B2AAAEA00468}" type="presOf" srcId="{E7ED6F5B-D295-4841-A3EC-3667308536F1}" destId="{684EC8D2-EA12-4FC6-9F98-23AFA6FA2A24}" srcOrd="0" destOrd="0" presId="urn:microsoft.com/office/officeart/2005/8/layout/funnel1"/>
    <dgm:cxn modelId="{C813C293-D47F-486A-A37D-16F60F89822C}" type="presParOf" srcId="{684EC8D2-EA12-4FC6-9F98-23AFA6FA2A24}" destId="{425E99E2-0D97-4261-B449-6B224AB75C51}" srcOrd="0" destOrd="0" presId="urn:microsoft.com/office/officeart/2005/8/layout/funnel1"/>
    <dgm:cxn modelId="{2D96AFBD-3BDA-427E-A411-95C4529AFA26}" type="presParOf" srcId="{684EC8D2-EA12-4FC6-9F98-23AFA6FA2A24}" destId="{1DAC6E2C-C639-4AAA-9E5B-C83E7F23B105}" srcOrd="1" destOrd="0" presId="urn:microsoft.com/office/officeart/2005/8/layout/funnel1"/>
    <dgm:cxn modelId="{232513EB-426B-42A8-8337-C11E8EFA746B}" type="presParOf" srcId="{684EC8D2-EA12-4FC6-9F98-23AFA6FA2A24}" destId="{964F9AB4-1222-4BB1-91CE-DC528917FD4C}" srcOrd="2" destOrd="0" presId="urn:microsoft.com/office/officeart/2005/8/layout/funnel1"/>
    <dgm:cxn modelId="{467DD024-4270-4BF8-975E-509AA06FD1BA}" type="presParOf" srcId="{684EC8D2-EA12-4FC6-9F98-23AFA6FA2A24}" destId="{2E50EE43-9525-4703-B3F4-3C688C7DF994}" srcOrd="3" destOrd="0" presId="urn:microsoft.com/office/officeart/2005/8/layout/funnel1"/>
    <dgm:cxn modelId="{68FAAEC2-71D3-428C-9FEC-D47AD04BEE40}" type="presParOf" srcId="{684EC8D2-EA12-4FC6-9F98-23AFA6FA2A24}" destId="{97E2A9E8-DC4D-462F-9D39-9437EBD92008}" srcOrd="4" destOrd="0" presId="urn:microsoft.com/office/officeart/2005/8/layout/funnel1"/>
    <dgm:cxn modelId="{337BA5D9-2A66-4380-9770-0C8154E60567}" type="presParOf" srcId="{684EC8D2-EA12-4FC6-9F98-23AFA6FA2A24}" destId="{2F014733-C18C-45C2-9A2A-71382ED4575D}" srcOrd="5" destOrd="0" presId="urn:microsoft.com/office/officeart/2005/8/layout/funnel1"/>
    <dgm:cxn modelId="{CBA921EB-8CB4-40C4-A223-35B496CF7007}" type="presParOf" srcId="{684EC8D2-EA12-4FC6-9F98-23AFA6FA2A24}" destId="{CB5F495E-2BF2-484A-9E92-00AFD88054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12CCF-BCFE-4061-8606-E3B4F759591A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0283890D-3CD4-4562-AF57-460786C4FE8E}">
      <dgm:prSet phldrT="[Text]"/>
      <dgm:spPr/>
      <dgm:t>
        <a:bodyPr/>
        <a:lstStyle/>
        <a:p>
          <a:r>
            <a:rPr lang="sv-SE" dirty="0"/>
            <a:t>Nulägesanalys </a:t>
          </a:r>
        </a:p>
      </dgm:t>
    </dgm:pt>
    <dgm:pt modelId="{D46741EB-9E7D-4728-9246-4239636C44F8}" type="parTrans" cxnId="{85E862B4-C462-42ED-B0F5-1E6ADBEF94B7}">
      <dgm:prSet/>
      <dgm:spPr/>
      <dgm:t>
        <a:bodyPr/>
        <a:lstStyle/>
        <a:p>
          <a:endParaRPr lang="sv-SE"/>
        </a:p>
      </dgm:t>
    </dgm:pt>
    <dgm:pt modelId="{F994A4CF-A3BD-46D3-81F9-10A67CE812F7}" type="sibTrans" cxnId="{85E862B4-C462-42ED-B0F5-1E6ADBEF94B7}">
      <dgm:prSet/>
      <dgm:spPr/>
      <dgm:t>
        <a:bodyPr/>
        <a:lstStyle/>
        <a:p>
          <a:endParaRPr lang="sv-SE"/>
        </a:p>
      </dgm:t>
    </dgm:pt>
    <dgm:pt modelId="{2D79646C-FF2A-4A0D-AAF2-79E5D7EAF085}">
      <dgm:prSet phldrT="[Text]"/>
      <dgm:spPr/>
      <dgm:t>
        <a:bodyPr/>
        <a:lstStyle/>
        <a:p>
          <a:r>
            <a:rPr lang="sv-SE"/>
            <a:t>Identifiera kritiska framgångsfaktorer</a:t>
          </a:r>
        </a:p>
      </dgm:t>
    </dgm:pt>
    <dgm:pt modelId="{774D1766-5129-452D-BC68-3D92631EBC32}" type="parTrans" cxnId="{B572D044-1B55-4722-BDAD-7C47FE927B3C}">
      <dgm:prSet/>
      <dgm:spPr/>
      <dgm:t>
        <a:bodyPr/>
        <a:lstStyle/>
        <a:p>
          <a:endParaRPr lang="sv-SE"/>
        </a:p>
      </dgm:t>
    </dgm:pt>
    <dgm:pt modelId="{8E8AF67D-E971-4E6C-AAA1-D6E8E64DC431}" type="sibTrans" cxnId="{B572D044-1B55-4722-BDAD-7C47FE927B3C}">
      <dgm:prSet/>
      <dgm:spPr/>
      <dgm:t>
        <a:bodyPr/>
        <a:lstStyle/>
        <a:p>
          <a:endParaRPr lang="sv-SE"/>
        </a:p>
      </dgm:t>
    </dgm:pt>
    <dgm:pt modelId="{26E47510-367C-4292-9E64-E51FBECD78D0}">
      <dgm:prSet phldrT="[Text]"/>
      <dgm:spPr/>
      <dgm:t>
        <a:bodyPr/>
        <a:lstStyle/>
        <a:p>
          <a:r>
            <a:rPr lang="sv-SE" dirty="0"/>
            <a:t>Analysera utifrån intressentgrupper</a:t>
          </a:r>
        </a:p>
      </dgm:t>
    </dgm:pt>
    <dgm:pt modelId="{9A2B508D-B799-4FB1-8CC0-794EDDC6ED27}" type="parTrans" cxnId="{DB73AC3B-8777-48AE-910D-9F4EEAF1C7DE}">
      <dgm:prSet/>
      <dgm:spPr/>
      <dgm:t>
        <a:bodyPr/>
        <a:lstStyle/>
        <a:p>
          <a:endParaRPr lang="sv-SE"/>
        </a:p>
      </dgm:t>
    </dgm:pt>
    <dgm:pt modelId="{6D425217-31BF-4FB2-AAC9-C7A7C21F28B1}" type="sibTrans" cxnId="{DB73AC3B-8777-48AE-910D-9F4EEAF1C7DE}">
      <dgm:prSet/>
      <dgm:spPr/>
      <dgm:t>
        <a:bodyPr/>
        <a:lstStyle/>
        <a:p>
          <a:endParaRPr lang="sv-SE"/>
        </a:p>
      </dgm:t>
    </dgm:pt>
    <dgm:pt modelId="{3093075F-3EBC-42E7-A29F-B0F4723D540C}">
      <dgm:prSet/>
      <dgm:spPr/>
      <dgm:t>
        <a:bodyPr/>
        <a:lstStyle/>
        <a:p>
          <a:r>
            <a:rPr lang="sv-SE" dirty="0"/>
            <a:t>Koppla mot hållbarhet i olika aspekter</a:t>
          </a:r>
        </a:p>
      </dgm:t>
    </dgm:pt>
    <dgm:pt modelId="{1C58A69D-D880-4C4F-918F-A0EE73D59DCA}" type="parTrans" cxnId="{F835158D-306C-4DA1-9A98-A94963184A51}">
      <dgm:prSet/>
      <dgm:spPr/>
      <dgm:t>
        <a:bodyPr/>
        <a:lstStyle/>
        <a:p>
          <a:endParaRPr lang="sv-SE"/>
        </a:p>
      </dgm:t>
    </dgm:pt>
    <dgm:pt modelId="{78967428-584B-46E1-AA46-9E3FC4215B9F}" type="sibTrans" cxnId="{F835158D-306C-4DA1-9A98-A94963184A51}">
      <dgm:prSet/>
      <dgm:spPr/>
      <dgm:t>
        <a:bodyPr/>
        <a:lstStyle/>
        <a:p>
          <a:endParaRPr lang="sv-SE"/>
        </a:p>
      </dgm:t>
    </dgm:pt>
    <dgm:pt modelId="{CC4C6280-5402-49A6-B5DF-3CA698AF19E1}">
      <dgm:prSet/>
      <dgm:spPr/>
      <dgm:t>
        <a:bodyPr/>
        <a:lstStyle/>
        <a:p>
          <a:r>
            <a:rPr lang="sv-SE" dirty="0"/>
            <a:t>Resultat av Energi- och klimatanalys</a:t>
          </a:r>
        </a:p>
      </dgm:t>
    </dgm:pt>
    <dgm:pt modelId="{02CA7EA9-FCFA-4A41-B66D-405BABAB15BA}" type="parTrans" cxnId="{53B2FD47-331D-45B8-A9B3-FD19BE456613}">
      <dgm:prSet/>
      <dgm:spPr/>
      <dgm:t>
        <a:bodyPr/>
        <a:lstStyle/>
        <a:p>
          <a:endParaRPr lang="sv-SE"/>
        </a:p>
      </dgm:t>
    </dgm:pt>
    <dgm:pt modelId="{B92CED95-F020-4054-964E-FCA5E8C60E57}" type="sibTrans" cxnId="{53B2FD47-331D-45B8-A9B3-FD19BE456613}">
      <dgm:prSet/>
      <dgm:spPr/>
      <dgm:t>
        <a:bodyPr/>
        <a:lstStyle/>
        <a:p>
          <a:endParaRPr lang="sv-SE"/>
        </a:p>
      </dgm:t>
    </dgm:pt>
    <dgm:pt modelId="{5EB2E39E-10A9-4496-804C-AFCC63E2DBB1}">
      <dgm:prSet/>
      <dgm:spPr/>
      <dgm:t>
        <a:bodyPr/>
        <a:lstStyle/>
        <a:p>
          <a:r>
            <a:rPr lang="sv-SE" dirty="0"/>
            <a:t>Få företagen att komma till insikt</a:t>
          </a:r>
        </a:p>
      </dgm:t>
    </dgm:pt>
    <dgm:pt modelId="{ECF73206-DACD-4612-8107-21900B74EEAE}" type="parTrans" cxnId="{06A1800E-6396-4024-9096-BBB4D22AF80B}">
      <dgm:prSet/>
      <dgm:spPr/>
      <dgm:t>
        <a:bodyPr/>
        <a:lstStyle/>
        <a:p>
          <a:endParaRPr lang="sv-SE"/>
        </a:p>
      </dgm:t>
    </dgm:pt>
    <dgm:pt modelId="{D21E59F9-A8EF-4850-9576-958751A3FA0C}" type="sibTrans" cxnId="{06A1800E-6396-4024-9096-BBB4D22AF80B}">
      <dgm:prSet/>
      <dgm:spPr/>
      <dgm:t>
        <a:bodyPr/>
        <a:lstStyle/>
        <a:p>
          <a:endParaRPr lang="sv-SE"/>
        </a:p>
      </dgm:t>
    </dgm:pt>
    <dgm:pt modelId="{4EDD0F56-1DE4-4A22-8CFA-EBB97EF7A524}">
      <dgm:prSet/>
      <dgm:spPr/>
      <dgm:t>
        <a:bodyPr/>
        <a:lstStyle/>
        <a:p>
          <a:r>
            <a:rPr lang="sv-SE" dirty="0"/>
            <a:t>Ta fram handlingsplan för respektive företag</a:t>
          </a:r>
        </a:p>
      </dgm:t>
    </dgm:pt>
    <dgm:pt modelId="{35FFC43E-23E4-48CF-AFD3-F92D4E67D0E9}" type="parTrans" cxnId="{55B30547-DD69-4058-99B1-6D2E09522982}">
      <dgm:prSet/>
      <dgm:spPr/>
      <dgm:t>
        <a:bodyPr/>
        <a:lstStyle/>
        <a:p>
          <a:endParaRPr lang="sv-SE"/>
        </a:p>
      </dgm:t>
    </dgm:pt>
    <dgm:pt modelId="{DCF25366-3927-407C-926A-55F90BBA5EF8}" type="sibTrans" cxnId="{55B30547-DD69-4058-99B1-6D2E09522982}">
      <dgm:prSet/>
      <dgm:spPr/>
      <dgm:t>
        <a:bodyPr/>
        <a:lstStyle/>
        <a:p>
          <a:endParaRPr lang="sv-SE"/>
        </a:p>
      </dgm:t>
    </dgm:pt>
    <dgm:pt modelId="{52DFB410-1271-439B-B3DC-27B54405CCA7}" type="pres">
      <dgm:prSet presAssocID="{BBE12CCF-BCFE-4061-8606-E3B4F759591A}" presName="diagram" presStyleCnt="0">
        <dgm:presLayoutVars>
          <dgm:dir/>
          <dgm:resizeHandles/>
        </dgm:presLayoutVars>
      </dgm:prSet>
      <dgm:spPr/>
    </dgm:pt>
    <dgm:pt modelId="{5E399098-DF7C-45F9-8D6E-0953404AF737}" type="pres">
      <dgm:prSet presAssocID="{0283890D-3CD4-4562-AF57-460786C4FE8E}" presName="firstNode" presStyleLbl="node1" presStyleIdx="0" presStyleCnt="7" custScaleX="79235" custScaleY="79235">
        <dgm:presLayoutVars>
          <dgm:bulletEnabled val="1"/>
        </dgm:presLayoutVars>
      </dgm:prSet>
      <dgm:spPr/>
    </dgm:pt>
    <dgm:pt modelId="{E5CB58F9-05A9-4D5A-A5D6-6F2AC804B571}" type="pres">
      <dgm:prSet presAssocID="{F994A4CF-A3BD-46D3-81F9-10A67CE812F7}" presName="sibTrans" presStyleLbl="sibTrans2D1" presStyleIdx="0" presStyleCnt="6"/>
      <dgm:spPr/>
    </dgm:pt>
    <dgm:pt modelId="{66629B99-25BE-407A-858D-91C5A3BE0E31}" type="pres">
      <dgm:prSet presAssocID="{2D79646C-FF2A-4A0D-AAF2-79E5D7EAF085}" presName="middleNode" presStyleCnt="0"/>
      <dgm:spPr/>
    </dgm:pt>
    <dgm:pt modelId="{82DBB029-3644-45C1-8E58-4BCD54943F05}" type="pres">
      <dgm:prSet presAssocID="{2D79646C-FF2A-4A0D-AAF2-79E5D7EAF085}" presName="padding" presStyleLbl="node1" presStyleIdx="0" presStyleCnt="7"/>
      <dgm:spPr/>
    </dgm:pt>
    <dgm:pt modelId="{5DC242B3-09E2-4F3D-999F-AE437A28B153}" type="pres">
      <dgm:prSet presAssocID="{2D79646C-FF2A-4A0D-AAF2-79E5D7EAF085}" presName="shape" presStyleLbl="node1" presStyleIdx="1" presStyleCnt="7" custScaleX="131250" custScaleY="132999">
        <dgm:presLayoutVars>
          <dgm:bulletEnabled val="1"/>
        </dgm:presLayoutVars>
      </dgm:prSet>
      <dgm:spPr/>
    </dgm:pt>
    <dgm:pt modelId="{5EBA7586-BAAD-472C-B9EF-909460B230ED}" type="pres">
      <dgm:prSet presAssocID="{8E8AF67D-E971-4E6C-AAA1-D6E8E64DC431}" presName="sibTrans" presStyleLbl="sibTrans2D1" presStyleIdx="1" presStyleCnt="6"/>
      <dgm:spPr/>
    </dgm:pt>
    <dgm:pt modelId="{27D434C5-95EA-42E5-8A2B-DD48969CE8C6}" type="pres">
      <dgm:prSet presAssocID="{26E47510-367C-4292-9E64-E51FBECD78D0}" presName="middleNode" presStyleCnt="0"/>
      <dgm:spPr/>
    </dgm:pt>
    <dgm:pt modelId="{1259D6A2-3EE2-47DF-821D-2B586BF726B4}" type="pres">
      <dgm:prSet presAssocID="{26E47510-367C-4292-9E64-E51FBECD78D0}" presName="padding" presStyleLbl="node1" presStyleIdx="1" presStyleCnt="7"/>
      <dgm:spPr/>
    </dgm:pt>
    <dgm:pt modelId="{B64DC38D-0D47-4853-8F15-A375E0D964D8}" type="pres">
      <dgm:prSet presAssocID="{26E47510-367C-4292-9E64-E51FBECD78D0}" presName="shape" presStyleLbl="node1" presStyleIdx="2" presStyleCnt="7" custScaleX="127619" custScaleY="120741">
        <dgm:presLayoutVars>
          <dgm:bulletEnabled val="1"/>
        </dgm:presLayoutVars>
      </dgm:prSet>
      <dgm:spPr/>
    </dgm:pt>
    <dgm:pt modelId="{55FECEE7-3417-45EE-A785-6ECC48E810F2}" type="pres">
      <dgm:prSet presAssocID="{6D425217-31BF-4FB2-AAC9-C7A7C21F28B1}" presName="sibTrans" presStyleLbl="sibTrans2D1" presStyleIdx="2" presStyleCnt="6"/>
      <dgm:spPr/>
    </dgm:pt>
    <dgm:pt modelId="{1D90D03D-9788-4EBA-8E98-1FAB71FB5893}" type="pres">
      <dgm:prSet presAssocID="{3093075F-3EBC-42E7-A29F-B0F4723D540C}" presName="middleNode" presStyleCnt="0"/>
      <dgm:spPr/>
    </dgm:pt>
    <dgm:pt modelId="{5BBC8CC6-505F-4D33-9EF0-9A7C574A027A}" type="pres">
      <dgm:prSet presAssocID="{3093075F-3EBC-42E7-A29F-B0F4723D540C}" presName="padding" presStyleLbl="node1" presStyleIdx="2" presStyleCnt="7"/>
      <dgm:spPr/>
    </dgm:pt>
    <dgm:pt modelId="{D50514DA-07D3-4483-A716-1A8067115281}" type="pres">
      <dgm:prSet presAssocID="{3093075F-3EBC-42E7-A29F-B0F4723D540C}" presName="shape" presStyleLbl="node1" presStyleIdx="3" presStyleCnt="7" custScaleX="167638" custScaleY="163439">
        <dgm:presLayoutVars>
          <dgm:bulletEnabled val="1"/>
        </dgm:presLayoutVars>
      </dgm:prSet>
      <dgm:spPr/>
    </dgm:pt>
    <dgm:pt modelId="{92DE9A78-8AA7-4590-BC9F-23AFC57669F7}" type="pres">
      <dgm:prSet presAssocID="{78967428-584B-46E1-AA46-9E3FC4215B9F}" presName="sibTrans" presStyleLbl="sibTrans2D1" presStyleIdx="3" presStyleCnt="6"/>
      <dgm:spPr/>
    </dgm:pt>
    <dgm:pt modelId="{256146E1-6AEA-400D-9CCE-400100B69C0E}" type="pres">
      <dgm:prSet presAssocID="{CC4C6280-5402-49A6-B5DF-3CA698AF19E1}" presName="middleNode" presStyleCnt="0"/>
      <dgm:spPr/>
    </dgm:pt>
    <dgm:pt modelId="{D6B2B2DB-9445-4FCF-BBFB-A90B73B1ABEE}" type="pres">
      <dgm:prSet presAssocID="{CC4C6280-5402-49A6-B5DF-3CA698AF19E1}" presName="padding" presStyleLbl="node1" presStyleIdx="3" presStyleCnt="7"/>
      <dgm:spPr/>
    </dgm:pt>
    <dgm:pt modelId="{9C7B334A-5973-454C-A261-1D9369290D1A}" type="pres">
      <dgm:prSet presAssocID="{CC4C6280-5402-49A6-B5DF-3CA698AF19E1}" presName="shape" presStyleLbl="node1" presStyleIdx="4" presStyleCnt="7" custScaleX="146649" custScaleY="148778">
        <dgm:presLayoutVars>
          <dgm:bulletEnabled val="1"/>
        </dgm:presLayoutVars>
      </dgm:prSet>
      <dgm:spPr/>
    </dgm:pt>
    <dgm:pt modelId="{944D34FC-CCAE-45D9-91BE-E91D4D7262A4}" type="pres">
      <dgm:prSet presAssocID="{B92CED95-F020-4054-964E-FCA5E8C60E57}" presName="sibTrans" presStyleLbl="sibTrans2D1" presStyleIdx="4" presStyleCnt="6"/>
      <dgm:spPr/>
    </dgm:pt>
    <dgm:pt modelId="{C66724DC-A828-45FC-BBCD-D4AE4F087DE7}" type="pres">
      <dgm:prSet presAssocID="{5EB2E39E-10A9-4496-804C-AFCC63E2DBB1}" presName="middleNode" presStyleCnt="0"/>
      <dgm:spPr/>
    </dgm:pt>
    <dgm:pt modelId="{F7BD8F9F-EF78-4D30-B71C-E776E018938A}" type="pres">
      <dgm:prSet presAssocID="{5EB2E39E-10A9-4496-804C-AFCC63E2DBB1}" presName="padding" presStyleLbl="node1" presStyleIdx="4" presStyleCnt="7"/>
      <dgm:spPr/>
    </dgm:pt>
    <dgm:pt modelId="{A0528027-2EA5-4ADE-B577-8CE5E4FD4D0A}" type="pres">
      <dgm:prSet presAssocID="{5EB2E39E-10A9-4496-804C-AFCC63E2DBB1}" presName="shape" presStyleLbl="node1" presStyleIdx="5" presStyleCnt="7" custLinFactX="77863" custLinFactY="-35620" custLinFactNeighborX="100000" custLinFactNeighborY="-100000">
        <dgm:presLayoutVars>
          <dgm:bulletEnabled val="1"/>
        </dgm:presLayoutVars>
      </dgm:prSet>
      <dgm:spPr/>
    </dgm:pt>
    <dgm:pt modelId="{C7AEA44C-8207-4D52-96BA-C7F08EEA049D}" type="pres">
      <dgm:prSet presAssocID="{D21E59F9-A8EF-4850-9576-958751A3FA0C}" presName="sibTrans" presStyleLbl="sibTrans2D1" presStyleIdx="5" presStyleCnt="6"/>
      <dgm:spPr/>
    </dgm:pt>
    <dgm:pt modelId="{319DB163-42DB-4613-B627-621A1AE7C030}" type="pres">
      <dgm:prSet presAssocID="{4EDD0F56-1DE4-4A22-8CFA-EBB97EF7A524}" presName="lastNode" presStyleLbl="node1" presStyleIdx="6" presStyleCnt="7" custLinFactNeighborX="-23728" custLinFactNeighborY="33366">
        <dgm:presLayoutVars>
          <dgm:bulletEnabled val="1"/>
        </dgm:presLayoutVars>
      </dgm:prSet>
      <dgm:spPr/>
    </dgm:pt>
  </dgm:ptLst>
  <dgm:cxnLst>
    <dgm:cxn modelId="{F2B0B803-A32A-4BDF-8F4C-EAD42A047537}" type="presOf" srcId="{CC4C6280-5402-49A6-B5DF-3CA698AF19E1}" destId="{9C7B334A-5973-454C-A261-1D9369290D1A}" srcOrd="0" destOrd="0" presId="urn:microsoft.com/office/officeart/2005/8/layout/bProcess2"/>
    <dgm:cxn modelId="{996A2D06-3613-47D7-B512-46BB0FABE528}" type="presOf" srcId="{6D425217-31BF-4FB2-AAC9-C7A7C21F28B1}" destId="{55FECEE7-3417-45EE-A785-6ECC48E810F2}" srcOrd="0" destOrd="0" presId="urn:microsoft.com/office/officeart/2005/8/layout/bProcess2"/>
    <dgm:cxn modelId="{06A1800E-6396-4024-9096-BBB4D22AF80B}" srcId="{BBE12CCF-BCFE-4061-8606-E3B4F759591A}" destId="{5EB2E39E-10A9-4496-804C-AFCC63E2DBB1}" srcOrd="5" destOrd="0" parTransId="{ECF73206-DACD-4612-8107-21900B74EEAE}" sibTransId="{D21E59F9-A8EF-4850-9576-958751A3FA0C}"/>
    <dgm:cxn modelId="{7C422A13-93D7-4A8F-B7A0-F52481751E8D}" type="presOf" srcId="{D21E59F9-A8EF-4850-9576-958751A3FA0C}" destId="{C7AEA44C-8207-4D52-96BA-C7F08EEA049D}" srcOrd="0" destOrd="0" presId="urn:microsoft.com/office/officeart/2005/8/layout/bProcess2"/>
    <dgm:cxn modelId="{FF79DA1D-C549-43A9-9CCF-8932D5B5E945}" type="presOf" srcId="{2D79646C-FF2A-4A0D-AAF2-79E5D7EAF085}" destId="{5DC242B3-09E2-4F3D-999F-AE437A28B153}" srcOrd="0" destOrd="0" presId="urn:microsoft.com/office/officeart/2005/8/layout/bProcess2"/>
    <dgm:cxn modelId="{DB73AC3B-8777-48AE-910D-9F4EEAF1C7DE}" srcId="{BBE12CCF-BCFE-4061-8606-E3B4F759591A}" destId="{26E47510-367C-4292-9E64-E51FBECD78D0}" srcOrd="2" destOrd="0" parTransId="{9A2B508D-B799-4FB1-8CC0-794EDDC6ED27}" sibTransId="{6D425217-31BF-4FB2-AAC9-C7A7C21F28B1}"/>
    <dgm:cxn modelId="{BAF0FA60-EC96-4A16-B9E2-1F6A8B6119A8}" type="presOf" srcId="{4EDD0F56-1DE4-4A22-8CFA-EBB97EF7A524}" destId="{319DB163-42DB-4613-B627-621A1AE7C030}" srcOrd="0" destOrd="0" presId="urn:microsoft.com/office/officeart/2005/8/layout/bProcess2"/>
    <dgm:cxn modelId="{B572D044-1B55-4722-BDAD-7C47FE927B3C}" srcId="{BBE12CCF-BCFE-4061-8606-E3B4F759591A}" destId="{2D79646C-FF2A-4A0D-AAF2-79E5D7EAF085}" srcOrd="1" destOrd="0" parTransId="{774D1766-5129-452D-BC68-3D92631EBC32}" sibTransId="{8E8AF67D-E971-4E6C-AAA1-D6E8E64DC431}"/>
    <dgm:cxn modelId="{55B30547-DD69-4058-99B1-6D2E09522982}" srcId="{BBE12CCF-BCFE-4061-8606-E3B4F759591A}" destId="{4EDD0F56-1DE4-4A22-8CFA-EBB97EF7A524}" srcOrd="6" destOrd="0" parTransId="{35FFC43E-23E4-48CF-AFD3-F92D4E67D0E9}" sibTransId="{DCF25366-3927-407C-926A-55F90BBA5EF8}"/>
    <dgm:cxn modelId="{53B2FD47-331D-45B8-A9B3-FD19BE456613}" srcId="{BBE12CCF-BCFE-4061-8606-E3B4F759591A}" destId="{CC4C6280-5402-49A6-B5DF-3CA698AF19E1}" srcOrd="4" destOrd="0" parTransId="{02CA7EA9-FCFA-4A41-B66D-405BABAB15BA}" sibTransId="{B92CED95-F020-4054-964E-FCA5E8C60E57}"/>
    <dgm:cxn modelId="{E75C7A5A-C899-4583-AA20-03AC194B45F5}" type="presOf" srcId="{BBE12CCF-BCFE-4061-8606-E3B4F759591A}" destId="{52DFB410-1271-439B-B3DC-27B54405CCA7}" srcOrd="0" destOrd="0" presId="urn:microsoft.com/office/officeart/2005/8/layout/bProcess2"/>
    <dgm:cxn modelId="{F835158D-306C-4DA1-9A98-A94963184A51}" srcId="{BBE12CCF-BCFE-4061-8606-E3B4F759591A}" destId="{3093075F-3EBC-42E7-A29F-B0F4723D540C}" srcOrd="3" destOrd="0" parTransId="{1C58A69D-D880-4C4F-918F-A0EE73D59DCA}" sibTransId="{78967428-584B-46E1-AA46-9E3FC4215B9F}"/>
    <dgm:cxn modelId="{C143F094-7B3F-4F38-ACFB-157B3C4A8650}" type="presOf" srcId="{26E47510-367C-4292-9E64-E51FBECD78D0}" destId="{B64DC38D-0D47-4853-8F15-A375E0D964D8}" srcOrd="0" destOrd="0" presId="urn:microsoft.com/office/officeart/2005/8/layout/bProcess2"/>
    <dgm:cxn modelId="{457AF19A-9E1B-41B2-A892-5F61CDB6ABCF}" type="presOf" srcId="{F994A4CF-A3BD-46D3-81F9-10A67CE812F7}" destId="{E5CB58F9-05A9-4D5A-A5D6-6F2AC804B571}" srcOrd="0" destOrd="0" presId="urn:microsoft.com/office/officeart/2005/8/layout/bProcess2"/>
    <dgm:cxn modelId="{1E23F9A9-1460-4E3F-A952-992D76E2B1C8}" type="presOf" srcId="{8E8AF67D-E971-4E6C-AAA1-D6E8E64DC431}" destId="{5EBA7586-BAAD-472C-B9EF-909460B230ED}" srcOrd="0" destOrd="0" presId="urn:microsoft.com/office/officeart/2005/8/layout/bProcess2"/>
    <dgm:cxn modelId="{85E862B4-C462-42ED-B0F5-1E6ADBEF94B7}" srcId="{BBE12CCF-BCFE-4061-8606-E3B4F759591A}" destId="{0283890D-3CD4-4562-AF57-460786C4FE8E}" srcOrd="0" destOrd="0" parTransId="{D46741EB-9E7D-4728-9246-4239636C44F8}" sibTransId="{F994A4CF-A3BD-46D3-81F9-10A67CE812F7}"/>
    <dgm:cxn modelId="{61D1F4D7-E8B0-438B-BB9C-FA2CE756BC15}" type="presOf" srcId="{78967428-584B-46E1-AA46-9E3FC4215B9F}" destId="{92DE9A78-8AA7-4590-BC9F-23AFC57669F7}" srcOrd="0" destOrd="0" presId="urn:microsoft.com/office/officeart/2005/8/layout/bProcess2"/>
    <dgm:cxn modelId="{9BBC63E9-6B2F-444D-ADBA-E3D6F6F15BD8}" type="presOf" srcId="{0283890D-3CD4-4562-AF57-460786C4FE8E}" destId="{5E399098-DF7C-45F9-8D6E-0953404AF737}" srcOrd="0" destOrd="0" presId="urn:microsoft.com/office/officeart/2005/8/layout/bProcess2"/>
    <dgm:cxn modelId="{EEFE88EF-70C5-4C55-A083-64EDB0DF5F19}" type="presOf" srcId="{B92CED95-F020-4054-964E-FCA5E8C60E57}" destId="{944D34FC-CCAE-45D9-91BE-E91D4D7262A4}" srcOrd="0" destOrd="0" presId="urn:microsoft.com/office/officeart/2005/8/layout/bProcess2"/>
    <dgm:cxn modelId="{68CE01F5-6990-42FD-A0E0-126B9D18A4C0}" type="presOf" srcId="{5EB2E39E-10A9-4496-804C-AFCC63E2DBB1}" destId="{A0528027-2EA5-4ADE-B577-8CE5E4FD4D0A}" srcOrd="0" destOrd="0" presId="urn:microsoft.com/office/officeart/2005/8/layout/bProcess2"/>
    <dgm:cxn modelId="{550AF9F5-ED0D-4080-8F1F-BAC4C44FA51F}" type="presOf" srcId="{3093075F-3EBC-42E7-A29F-B0F4723D540C}" destId="{D50514DA-07D3-4483-A716-1A8067115281}" srcOrd="0" destOrd="0" presId="urn:microsoft.com/office/officeart/2005/8/layout/bProcess2"/>
    <dgm:cxn modelId="{9250EC5A-9D07-48C3-9851-AED4C9FA10D3}" type="presParOf" srcId="{52DFB410-1271-439B-B3DC-27B54405CCA7}" destId="{5E399098-DF7C-45F9-8D6E-0953404AF737}" srcOrd="0" destOrd="0" presId="urn:microsoft.com/office/officeart/2005/8/layout/bProcess2"/>
    <dgm:cxn modelId="{1A238917-9E81-4112-881E-7B4DF6E3858C}" type="presParOf" srcId="{52DFB410-1271-439B-B3DC-27B54405CCA7}" destId="{E5CB58F9-05A9-4D5A-A5D6-6F2AC804B571}" srcOrd="1" destOrd="0" presId="urn:microsoft.com/office/officeart/2005/8/layout/bProcess2"/>
    <dgm:cxn modelId="{4D51CFEC-13C0-4525-AD55-39C931E074F2}" type="presParOf" srcId="{52DFB410-1271-439B-B3DC-27B54405CCA7}" destId="{66629B99-25BE-407A-858D-91C5A3BE0E31}" srcOrd="2" destOrd="0" presId="urn:microsoft.com/office/officeart/2005/8/layout/bProcess2"/>
    <dgm:cxn modelId="{8F0BBEFD-13B3-4AF3-B742-496C6C22633E}" type="presParOf" srcId="{66629B99-25BE-407A-858D-91C5A3BE0E31}" destId="{82DBB029-3644-45C1-8E58-4BCD54943F05}" srcOrd="0" destOrd="0" presId="urn:microsoft.com/office/officeart/2005/8/layout/bProcess2"/>
    <dgm:cxn modelId="{023BF95F-6C42-41FB-A97A-624C0BD579F9}" type="presParOf" srcId="{66629B99-25BE-407A-858D-91C5A3BE0E31}" destId="{5DC242B3-09E2-4F3D-999F-AE437A28B153}" srcOrd="1" destOrd="0" presId="urn:microsoft.com/office/officeart/2005/8/layout/bProcess2"/>
    <dgm:cxn modelId="{CF5AB3C6-B4D4-43B8-AC4D-F3DA744CB24C}" type="presParOf" srcId="{52DFB410-1271-439B-B3DC-27B54405CCA7}" destId="{5EBA7586-BAAD-472C-B9EF-909460B230ED}" srcOrd="3" destOrd="0" presId="urn:microsoft.com/office/officeart/2005/8/layout/bProcess2"/>
    <dgm:cxn modelId="{73419EB9-6ED7-4484-BD87-6533248943C0}" type="presParOf" srcId="{52DFB410-1271-439B-B3DC-27B54405CCA7}" destId="{27D434C5-95EA-42E5-8A2B-DD48969CE8C6}" srcOrd="4" destOrd="0" presId="urn:microsoft.com/office/officeart/2005/8/layout/bProcess2"/>
    <dgm:cxn modelId="{49CADFD5-569B-45A0-B402-967616ADF23A}" type="presParOf" srcId="{27D434C5-95EA-42E5-8A2B-DD48969CE8C6}" destId="{1259D6A2-3EE2-47DF-821D-2B586BF726B4}" srcOrd="0" destOrd="0" presId="urn:microsoft.com/office/officeart/2005/8/layout/bProcess2"/>
    <dgm:cxn modelId="{F1355027-5D0C-4982-B1A9-C24340910017}" type="presParOf" srcId="{27D434C5-95EA-42E5-8A2B-DD48969CE8C6}" destId="{B64DC38D-0D47-4853-8F15-A375E0D964D8}" srcOrd="1" destOrd="0" presId="urn:microsoft.com/office/officeart/2005/8/layout/bProcess2"/>
    <dgm:cxn modelId="{1347307C-DBF4-4F97-B734-C47A85D20E6F}" type="presParOf" srcId="{52DFB410-1271-439B-B3DC-27B54405CCA7}" destId="{55FECEE7-3417-45EE-A785-6ECC48E810F2}" srcOrd="5" destOrd="0" presId="urn:microsoft.com/office/officeart/2005/8/layout/bProcess2"/>
    <dgm:cxn modelId="{63C9D497-CABE-4B48-8856-D894DA224F04}" type="presParOf" srcId="{52DFB410-1271-439B-B3DC-27B54405CCA7}" destId="{1D90D03D-9788-4EBA-8E98-1FAB71FB5893}" srcOrd="6" destOrd="0" presId="urn:microsoft.com/office/officeart/2005/8/layout/bProcess2"/>
    <dgm:cxn modelId="{33A314CA-2021-4665-ACF7-7664A70CBE13}" type="presParOf" srcId="{1D90D03D-9788-4EBA-8E98-1FAB71FB5893}" destId="{5BBC8CC6-505F-4D33-9EF0-9A7C574A027A}" srcOrd="0" destOrd="0" presId="urn:microsoft.com/office/officeart/2005/8/layout/bProcess2"/>
    <dgm:cxn modelId="{1665ABD2-D94A-4744-A2FD-BCD9D88FBED9}" type="presParOf" srcId="{1D90D03D-9788-4EBA-8E98-1FAB71FB5893}" destId="{D50514DA-07D3-4483-A716-1A8067115281}" srcOrd="1" destOrd="0" presId="urn:microsoft.com/office/officeart/2005/8/layout/bProcess2"/>
    <dgm:cxn modelId="{C36DA5FA-B3F8-42B7-ABAD-662A37020BD1}" type="presParOf" srcId="{52DFB410-1271-439B-B3DC-27B54405CCA7}" destId="{92DE9A78-8AA7-4590-BC9F-23AFC57669F7}" srcOrd="7" destOrd="0" presId="urn:microsoft.com/office/officeart/2005/8/layout/bProcess2"/>
    <dgm:cxn modelId="{FA470B3C-3D52-4B59-ACCE-5D9791DEA7D5}" type="presParOf" srcId="{52DFB410-1271-439B-B3DC-27B54405CCA7}" destId="{256146E1-6AEA-400D-9CCE-400100B69C0E}" srcOrd="8" destOrd="0" presId="urn:microsoft.com/office/officeart/2005/8/layout/bProcess2"/>
    <dgm:cxn modelId="{B8F7523F-8928-4682-9AE0-DAEBA8FF7264}" type="presParOf" srcId="{256146E1-6AEA-400D-9CCE-400100B69C0E}" destId="{D6B2B2DB-9445-4FCF-BBFB-A90B73B1ABEE}" srcOrd="0" destOrd="0" presId="urn:microsoft.com/office/officeart/2005/8/layout/bProcess2"/>
    <dgm:cxn modelId="{1C2A96F9-8F06-4BE0-B7C2-C28A29EA4B4B}" type="presParOf" srcId="{256146E1-6AEA-400D-9CCE-400100B69C0E}" destId="{9C7B334A-5973-454C-A261-1D9369290D1A}" srcOrd="1" destOrd="0" presId="urn:microsoft.com/office/officeart/2005/8/layout/bProcess2"/>
    <dgm:cxn modelId="{424D1B58-737B-4EB8-957C-F241287C2D07}" type="presParOf" srcId="{52DFB410-1271-439B-B3DC-27B54405CCA7}" destId="{944D34FC-CCAE-45D9-91BE-E91D4D7262A4}" srcOrd="9" destOrd="0" presId="urn:microsoft.com/office/officeart/2005/8/layout/bProcess2"/>
    <dgm:cxn modelId="{1497920D-B2F6-4D98-80C3-EA586C81A046}" type="presParOf" srcId="{52DFB410-1271-439B-B3DC-27B54405CCA7}" destId="{C66724DC-A828-45FC-BBCD-D4AE4F087DE7}" srcOrd="10" destOrd="0" presId="urn:microsoft.com/office/officeart/2005/8/layout/bProcess2"/>
    <dgm:cxn modelId="{DA1AF226-55A6-48FD-BB9E-567AD5B5AAA9}" type="presParOf" srcId="{C66724DC-A828-45FC-BBCD-D4AE4F087DE7}" destId="{F7BD8F9F-EF78-4D30-B71C-E776E018938A}" srcOrd="0" destOrd="0" presId="urn:microsoft.com/office/officeart/2005/8/layout/bProcess2"/>
    <dgm:cxn modelId="{C5AEDD65-D3D1-4810-BB3C-E99CC1E29055}" type="presParOf" srcId="{C66724DC-A828-45FC-BBCD-D4AE4F087DE7}" destId="{A0528027-2EA5-4ADE-B577-8CE5E4FD4D0A}" srcOrd="1" destOrd="0" presId="urn:microsoft.com/office/officeart/2005/8/layout/bProcess2"/>
    <dgm:cxn modelId="{D0388170-9F3E-4D91-A7A4-002FCC9DD9C3}" type="presParOf" srcId="{52DFB410-1271-439B-B3DC-27B54405CCA7}" destId="{C7AEA44C-8207-4D52-96BA-C7F08EEA049D}" srcOrd="11" destOrd="0" presId="urn:microsoft.com/office/officeart/2005/8/layout/bProcess2"/>
    <dgm:cxn modelId="{61659DA0-59F9-4616-BD23-6B9E0297050C}" type="presParOf" srcId="{52DFB410-1271-439B-B3DC-27B54405CCA7}" destId="{319DB163-42DB-4613-B627-621A1AE7C030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E99E2-0D97-4261-B449-6B224AB75C51}">
      <dsp:nvSpPr>
        <dsp:cNvPr id="0" name=""/>
        <dsp:cNvSpPr/>
      </dsp:nvSpPr>
      <dsp:spPr>
        <a:xfrm>
          <a:off x="2178122" y="194565"/>
          <a:ext cx="3861381" cy="134100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C6E2C-C639-4AAA-9E5B-C83E7F23B105}">
      <dsp:nvSpPr>
        <dsp:cNvPr id="0" name=""/>
        <dsp:cNvSpPr/>
      </dsp:nvSpPr>
      <dsp:spPr>
        <a:xfrm>
          <a:off x="3740635" y="3478237"/>
          <a:ext cx="748329" cy="47893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F9AB4-1222-4BB1-91CE-DC528917FD4C}">
      <dsp:nvSpPr>
        <dsp:cNvPr id="0" name=""/>
        <dsp:cNvSpPr/>
      </dsp:nvSpPr>
      <dsp:spPr>
        <a:xfrm>
          <a:off x="2318808" y="3861381"/>
          <a:ext cx="3591983" cy="89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Affärsstrategisk dialog</a:t>
          </a:r>
        </a:p>
      </dsp:txBody>
      <dsp:txXfrm>
        <a:off x="2318808" y="3861381"/>
        <a:ext cx="3591983" cy="897995"/>
      </dsp:txXfrm>
    </dsp:sp>
    <dsp:sp modelId="{2E50EE43-9525-4703-B3F4-3C688C7DF994}">
      <dsp:nvSpPr>
        <dsp:cNvPr id="0" name=""/>
        <dsp:cNvSpPr/>
      </dsp:nvSpPr>
      <dsp:spPr>
        <a:xfrm>
          <a:off x="3581989" y="1639141"/>
          <a:ext cx="1346993" cy="13469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Energi- och klimatanalyser</a:t>
          </a:r>
        </a:p>
      </dsp:txBody>
      <dsp:txXfrm>
        <a:off x="3779252" y="1836404"/>
        <a:ext cx="952467" cy="952467"/>
      </dsp:txXfrm>
    </dsp:sp>
    <dsp:sp modelId="{97E2A9E8-DC4D-462F-9D39-9437EBD92008}">
      <dsp:nvSpPr>
        <dsp:cNvPr id="0" name=""/>
        <dsp:cNvSpPr/>
      </dsp:nvSpPr>
      <dsp:spPr>
        <a:xfrm>
          <a:off x="2333001" y="90095"/>
          <a:ext cx="2030148" cy="1919331"/>
        </a:xfrm>
        <a:prstGeom prst="ellipse">
          <a:avLst/>
        </a:prstGeom>
        <a:solidFill>
          <a:schemeClr val="accent3">
            <a:hueOff val="-1395001"/>
            <a:satOff val="1688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Affärsutveckling</a:t>
          </a:r>
          <a:endParaRPr lang="sv-SE" sz="800" kern="1200" dirty="0"/>
        </a:p>
      </dsp:txBody>
      <dsp:txXfrm>
        <a:off x="2630309" y="371175"/>
        <a:ext cx="1435532" cy="1357171"/>
      </dsp:txXfrm>
    </dsp:sp>
    <dsp:sp modelId="{2F014733-C18C-45C2-9A2A-71382ED4575D}">
      <dsp:nvSpPr>
        <dsp:cNvPr id="0" name=""/>
        <dsp:cNvSpPr/>
      </dsp:nvSpPr>
      <dsp:spPr>
        <a:xfrm>
          <a:off x="4262842" y="183445"/>
          <a:ext cx="1759779" cy="1450496"/>
        </a:xfrm>
        <a:prstGeom prst="ellipse">
          <a:avLst/>
        </a:prstGeom>
        <a:solidFill>
          <a:schemeClr val="accent3">
            <a:hueOff val="-2790002"/>
            <a:satOff val="33776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Hållbarhets-</a:t>
          </a:r>
          <a:br>
            <a:rPr lang="sv-SE" sz="1400" kern="1200" dirty="0"/>
          </a:br>
          <a:r>
            <a:rPr lang="sv-SE" sz="1400" kern="1200" dirty="0"/>
            <a:t>modeller</a:t>
          </a:r>
          <a:endParaRPr lang="sv-SE" sz="800" kern="1200" dirty="0"/>
        </a:p>
      </dsp:txBody>
      <dsp:txXfrm>
        <a:off x="4520556" y="395865"/>
        <a:ext cx="1244351" cy="1025656"/>
      </dsp:txXfrm>
    </dsp:sp>
    <dsp:sp modelId="{CB5F495E-2BF2-484A-9E92-00AFD880545F}">
      <dsp:nvSpPr>
        <dsp:cNvPr id="0" name=""/>
        <dsp:cNvSpPr/>
      </dsp:nvSpPr>
      <dsp:spPr>
        <a:xfrm>
          <a:off x="2019476" y="29933"/>
          <a:ext cx="4190647" cy="335251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99098-DF7C-45F9-8D6E-0953404AF737}">
      <dsp:nvSpPr>
        <dsp:cNvPr id="0" name=""/>
        <dsp:cNvSpPr/>
      </dsp:nvSpPr>
      <dsp:spPr>
        <a:xfrm>
          <a:off x="155268" y="745820"/>
          <a:ext cx="1182040" cy="11820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Nulägesanalys </a:t>
          </a:r>
        </a:p>
      </dsp:txBody>
      <dsp:txXfrm>
        <a:off x="328374" y="918926"/>
        <a:ext cx="835828" cy="835828"/>
      </dsp:txXfrm>
    </dsp:sp>
    <dsp:sp modelId="{E5CB58F9-05A9-4D5A-A5D6-6F2AC804B571}">
      <dsp:nvSpPr>
        <dsp:cNvPr id="0" name=""/>
        <dsp:cNvSpPr/>
      </dsp:nvSpPr>
      <dsp:spPr>
        <a:xfrm rot="10800000">
          <a:off x="485220" y="2094603"/>
          <a:ext cx="522135" cy="28923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242B3-09E2-4F3D-999F-AE437A28B153}">
      <dsp:nvSpPr>
        <dsp:cNvPr id="0" name=""/>
        <dsp:cNvSpPr/>
      </dsp:nvSpPr>
      <dsp:spPr>
        <a:xfrm>
          <a:off x="93292" y="2534207"/>
          <a:ext cx="1305991" cy="13233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Identifiera kritiska framgångsfaktorer</a:t>
          </a:r>
        </a:p>
      </dsp:txBody>
      <dsp:txXfrm>
        <a:off x="284550" y="2728014"/>
        <a:ext cx="923475" cy="935780"/>
      </dsp:txXfrm>
    </dsp:sp>
    <dsp:sp modelId="{5EBA7586-BAAD-472C-B9EF-909460B230ED}">
      <dsp:nvSpPr>
        <dsp:cNvPr id="0" name=""/>
        <dsp:cNvSpPr/>
      </dsp:nvSpPr>
      <dsp:spPr>
        <a:xfrm rot="5400000">
          <a:off x="1665363" y="3051287"/>
          <a:ext cx="522135" cy="28923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DC38D-0D47-4853-8F15-A375E0D964D8}">
      <dsp:nvSpPr>
        <dsp:cNvPr id="0" name=""/>
        <dsp:cNvSpPr/>
      </dsp:nvSpPr>
      <dsp:spPr>
        <a:xfrm>
          <a:off x="2437207" y="2595193"/>
          <a:ext cx="1269861" cy="12014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Analysera utifrån intressentgrupper</a:t>
          </a:r>
        </a:p>
      </dsp:txBody>
      <dsp:txXfrm>
        <a:off x="2623174" y="2771137"/>
        <a:ext cx="897927" cy="849534"/>
      </dsp:txXfrm>
    </dsp:sp>
    <dsp:sp modelId="{55FECEE7-3417-45EE-A785-6ECC48E810F2}">
      <dsp:nvSpPr>
        <dsp:cNvPr id="0" name=""/>
        <dsp:cNvSpPr/>
      </dsp:nvSpPr>
      <dsp:spPr>
        <a:xfrm>
          <a:off x="2811070" y="2108724"/>
          <a:ext cx="522135" cy="28923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14DA-07D3-4483-A716-1A8067115281}">
      <dsp:nvSpPr>
        <dsp:cNvPr id="0" name=""/>
        <dsp:cNvSpPr/>
      </dsp:nvSpPr>
      <dsp:spPr>
        <a:xfrm>
          <a:off x="2238104" y="301575"/>
          <a:ext cx="1668067" cy="16262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Koppla mot hållbarhet i olika aspekter</a:t>
          </a:r>
        </a:p>
      </dsp:txBody>
      <dsp:txXfrm>
        <a:off x="2482387" y="539739"/>
        <a:ext cx="1179501" cy="1149957"/>
      </dsp:txXfrm>
    </dsp:sp>
    <dsp:sp modelId="{92DE9A78-8AA7-4590-BC9F-23AFC57669F7}">
      <dsp:nvSpPr>
        <dsp:cNvPr id="0" name=""/>
        <dsp:cNvSpPr/>
      </dsp:nvSpPr>
      <dsp:spPr>
        <a:xfrm rot="5300651">
          <a:off x="4034354" y="934739"/>
          <a:ext cx="522135" cy="28923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B334A-5973-454C-A261-1D9369290D1A}">
      <dsp:nvSpPr>
        <dsp:cNvPr id="0" name=""/>
        <dsp:cNvSpPr/>
      </dsp:nvSpPr>
      <dsp:spPr>
        <a:xfrm>
          <a:off x="4668378" y="307282"/>
          <a:ext cx="1459217" cy="14804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Resultat av Energi- och klimatanalys</a:t>
          </a:r>
        </a:p>
      </dsp:txBody>
      <dsp:txXfrm>
        <a:off x="4882075" y="524082"/>
        <a:ext cx="1031823" cy="1046802"/>
      </dsp:txXfrm>
    </dsp:sp>
    <dsp:sp modelId="{944D34FC-CCAE-45D9-91BE-E91D4D7262A4}">
      <dsp:nvSpPr>
        <dsp:cNvPr id="0" name=""/>
        <dsp:cNvSpPr/>
      </dsp:nvSpPr>
      <dsp:spPr>
        <a:xfrm rot="6634721">
          <a:off x="6138728" y="1278996"/>
          <a:ext cx="522135" cy="289233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28027-2EA5-4ADE-B577-8CE5E4FD4D0A}">
      <dsp:nvSpPr>
        <dsp:cNvPr id="0" name=""/>
        <dsp:cNvSpPr/>
      </dsp:nvSpPr>
      <dsp:spPr>
        <a:xfrm>
          <a:off x="6670277" y="1214439"/>
          <a:ext cx="995041" cy="995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Få företagen att komma till insikt</a:t>
          </a:r>
        </a:p>
      </dsp:txBody>
      <dsp:txXfrm>
        <a:off x="6815997" y="1360159"/>
        <a:ext cx="703601" cy="703601"/>
      </dsp:txXfrm>
    </dsp:sp>
    <dsp:sp modelId="{C7AEA44C-8207-4D52-96BA-C7F08EEA049D}">
      <dsp:nvSpPr>
        <dsp:cNvPr id="0" name=""/>
        <dsp:cNvSpPr/>
      </dsp:nvSpPr>
      <dsp:spPr>
        <a:xfrm rot="10580931">
          <a:off x="6956310" y="2344331"/>
          <a:ext cx="522135" cy="28923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DB163-42DB-4613-B627-621A1AE7C030}">
      <dsp:nvSpPr>
        <dsp:cNvPr id="0" name=""/>
        <dsp:cNvSpPr/>
      </dsp:nvSpPr>
      <dsp:spPr>
        <a:xfrm>
          <a:off x="6535825" y="2751572"/>
          <a:ext cx="1491815" cy="14918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Ta fram handlingsplan för respektive företag</a:t>
          </a:r>
        </a:p>
      </dsp:txBody>
      <dsp:txXfrm>
        <a:off x="6754296" y="2970043"/>
        <a:ext cx="1054873" cy="105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6554-B611-AE4F-A250-6FCAA7980C0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DC6A-76A4-C842-8E8D-A46A017CB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686C-0A33-4EB9-8B7F-4F704EB09CD9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1A1B9-5EB3-4660-A471-E10A20A70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Verktygslåda</a:t>
            </a:r>
            <a:r>
              <a:rPr lang="sv-S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Befintliga hållbarhetsmodeller, ex </a:t>
            </a:r>
            <a:r>
              <a:rPr lang="sv-SE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InterBusiness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Index, Hållbara Affärer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Företagarnas Hållbarhetsportalen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Hållbarhetsguiden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Systemvillkoren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Världsförädlaren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sv-SE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 ex </a:t>
            </a:r>
            <a:r>
              <a:rPr lang="sv-SE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modell för hållbarhetsarbete)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1A1B9-5EB3-4660-A471-E10A20A704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25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2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211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867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408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370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93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0977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3549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25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58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78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83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412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966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69B15FC-6F39-4DCA-819A-DD0F3C3DD812}"/>
              </a:ext>
            </a:extLst>
          </p:cNvPr>
          <p:cNvSpPr/>
          <p:nvPr userDrawn="1"/>
        </p:nvSpPr>
        <p:spPr>
          <a:xfrm>
            <a:off x="7105559" y="6037595"/>
            <a:ext cx="1911927" cy="598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C3D113C-D821-4492-B9EB-9142FCAE5365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161" y="6233908"/>
            <a:ext cx="1344814" cy="2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 descr="Bildresultat fÃ¶r sparbanken nord">
            <a:extLst>
              <a:ext uri="{FF2B5EF4-FFF2-40B4-BE49-F238E27FC236}">
                <a16:creationId xmlns:a16="http://schemas.microsoft.com/office/drawing/2014/main" id="{C689B442-4CCB-4ADE-B956-6D78D9EB7988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6" t="30270" b="25388"/>
          <a:stretch/>
        </p:blipFill>
        <p:spPr bwMode="auto">
          <a:xfrm>
            <a:off x="2312051" y="6230571"/>
            <a:ext cx="2144027" cy="381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10C214-CEB5-4FF9-A58D-560F6049521E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971" y="6124589"/>
            <a:ext cx="1268282" cy="49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A6F3E31-0930-4BBC-9963-38D7DA958D3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0" y="6274347"/>
            <a:ext cx="710292" cy="25296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C2765AC-CD96-4463-9097-8D929A7DC0F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580" y="6129455"/>
            <a:ext cx="1545875" cy="53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222AC8B-75AA-43B0-8524-1C2E1F7FABA2}"/>
              </a:ext>
            </a:extLst>
          </p:cNvPr>
          <p:cNvSpPr txBox="1"/>
          <p:nvPr userDrawn="1"/>
        </p:nvSpPr>
        <p:spPr>
          <a:xfrm>
            <a:off x="7129732" y="44451"/>
            <a:ext cx="207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accent4"/>
                </a:solidFill>
                <a:latin typeface="+mn-lt"/>
              </a:rPr>
              <a:t>KONKURRENSKRAFT 2030</a:t>
            </a:r>
          </a:p>
          <a:p>
            <a:r>
              <a:rPr lang="sv-SE" sz="800" dirty="0">
                <a:latin typeface="+mn-lt"/>
                <a:ea typeface="Fira Sans" panose="020B0503050000020004" pitchFamily="34" charset="0"/>
              </a:rPr>
              <a:t>ETT PROJEKT FRÅN ENERGIKONTOR NORR</a:t>
            </a:r>
          </a:p>
        </p:txBody>
      </p:sp>
    </p:spTree>
    <p:extLst>
      <p:ext uri="{BB962C8B-B14F-4D97-AF65-F5344CB8AC3E}">
        <p14:creationId xmlns:p14="http://schemas.microsoft.com/office/powerpoint/2010/main" val="33764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1384E95-EDB0-4880-B123-1DAA2E9A4AFE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580" y="6129455"/>
            <a:ext cx="1545875" cy="53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F9155CD-19EA-4136-901F-9318D3356C5E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161" y="6233908"/>
            <a:ext cx="1344814" cy="2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Bildresultat fÃ¶r sparbanken nord">
            <a:extLst>
              <a:ext uri="{FF2B5EF4-FFF2-40B4-BE49-F238E27FC236}">
                <a16:creationId xmlns:a16="http://schemas.microsoft.com/office/drawing/2014/main" id="{B8A5047E-8290-47DD-8939-C5D32E69C4FE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6" t="30270" b="25388"/>
          <a:stretch/>
        </p:blipFill>
        <p:spPr bwMode="auto">
          <a:xfrm>
            <a:off x="2312051" y="6230571"/>
            <a:ext cx="2144027" cy="381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E1714E-7287-4A6E-9266-6DF3C3E68E9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971" y="6124589"/>
            <a:ext cx="1268282" cy="49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B374225-781A-49E8-A1DC-0E3F2C0570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0" y="6274347"/>
            <a:ext cx="710292" cy="25296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24ACDE9-3648-4730-B5C8-AC4690D3D362}"/>
              </a:ext>
            </a:extLst>
          </p:cNvPr>
          <p:cNvSpPr txBox="1"/>
          <p:nvPr userDrawn="1"/>
        </p:nvSpPr>
        <p:spPr>
          <a:xfrm>
            <a:off x="7129732" y="44451"/>
            <a:ext cx="207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accent4"/>
                </a:solidFill>
                <a:latin typeface="+mn-lt"/>
              </a:rPr>
              <a:t>KONKURRENSKRAFT 2030</a:t>
            </a:r>
          </a:p>
          <a:p>
            <a:r>
              <a:rPr lang="sv-SE" sz="800" dirty="0">
                <a:latin typeface="+mn-lt"/>
                <a:ea typeface="Fira Sans" panose="020B0503050000020004" pitchFamily="34" charset="0"/>
              </a:rPr>
              <a:t>ETT PROJEKT FRÅN ENERGIKONTOR NORR</a:t>
            </a:r>
          </a:p>
        </p:txBody>
      </p:sp>
    </p:spTree>
    <p:extLst>
      <p:ext uri="{BB962C8B-B14F-4D97-AF65-F5344CB8AC3E}">
        <p14:creationId xmlns:p14="http://schemas.microsoft.com/office/powerpoint/2010/main" val="17870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0890BD-DEDC-4680-B54D-72F95202C58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88841" y="3331029"/>
            <a:ext cx="6932645" cy="1866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Konkurrenskraft 2030</a:t>
            </a:r>
            <a:br>
              <a:rPr lang="sv-SE" b="1" dirty="0">
                <a:latin typeface="+mj-lt"/>
              </a:rPr>
            </a:b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Affärsstrategisk dialog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26-27 mars 2019</a:t>
            </a:r>
          </a:p>
          <a:p>
            <a:pPr marL="0" indent="0">
              <a:buNone/>
            </a:pPr>
            <a:r>
              <a:rPr lang="sv-SE" sz="1800" dirty="0">
                <a:latin typeface="+mj-lt"/>
              </a:rPr>
              <a:t>Inger E Pedersen, Energikontor Norr</a:t>
            </a:r>
          </a:p>
          <a:p>
            <a:endParaRPr lang="sv-S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85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6563D-4C45-4AB9-B5B6-0BAEB1FF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Affärsstrategisk dialog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04B25-6DA2-484D-9A86-321897FA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Varför?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sz="2000" b="1" dirty="0"/>
              <a:t>Bidra till att SMF i Norrbotten minskar sin klimatpåverkan genom att: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Företagen stärker sin kompetens om hållbarhetsarbete.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Företagen stärker och </a:t>
            </a:r>
            <a:r>
              <a:rPr lang="sv-SE" sz="2000" b="1" i="1" dirty="0"/>
              <a:t>säkerställer</a:t>
            </a:r>
            <a:r>
              <a:rPr lang="sv-SE" sz="2000" dirty="0"/>
              <a:t> sin konkurrenskraft genom att hållbarhetsanpassa sin verksamhet. </a:t>
            </a:r>
          </a:p>
          <a:p>
            <a:pPr marL="0" indent="0">
              <a:buNone/>
            </a:pPr>
            <a:r>
              <a:rPr lang="sv-SE" sz="2400" dirty="0"/>
              <a:t>Hur? </a:t>
            </a:r>
          </a:p>
          <a:p>
            <a:pPr marL="0" indent="0">
              <a:buNone/>
            </a:pPr>
            <a:r>
              <a:rPr lang="sv-SE" sz="2000" dirty="0"/>
              <a:t>Genom att koppla ihop och anpassa befintliga modeller, kunskaper och processer för hållbarhetsgenomlysningar av organisationer. </a:t>
            </a:r>
          </a:p>
        </p:txBody>
      </p:sp>
    </p:spTree>
    <p:extLst>
      <p:ext uri="{BB962C8B-B14F-4D97-AF65-F5344CB8AC3E}">
        <p14:creationId xmlns:p14="http://schemas.microsoft.com/office/powerpoint/2010/main" val="220363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0E822-6C61-4FAD-82CF-E22B84F4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133B26-62EB-425D-A682-3FE3A2EF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Ta fram en anpassad process som funkar för målgruppen</a:t>
            </a:r>
          </a:p>
          <a:p>
            <a:r>
              <a:rPr lang="sv-SE" sz="2600" dirty="0"/>
              <a:t>Utbilda företagsrådgivare </a:t>
            </a:r>
          </a:p>
          <a:p>
            <a:pPr lvl="0"/>
            <a:r>
              <a:rPr lang="sv-SE" sz="2600" dirty="0"/>
              <a:t>Krattar manegen för hållbarhetskonsulter m </a:t>
            </a:r>
            <a:r>
              <a:rPr lang="sv-SE" sz="2600" dirty="0" err="1"/>
              <a:t>m</a:t>
            </a:r>
            <a:endParaRPr lang="sv-SE" sz="2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11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Målgrupperna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/>
              <a:t>Primär</a:t>
            </a:r>
          </a:p>
          <a:p>
            <a:r>
              <a:rPr lang="sv-SE" sz="2000" dirty="0"/>
              <a:t>Mindre SMF ( 5-50 anställda)</a:t>
            </a:r>
          </a:p>
          <a:p>
            <a:pPr lvl="1"/>
            <a:r>
              <a:rPr lang="sv-SE" sz="1600" dirty="0"/>
              <a:t>Inom varierande branscher, jämn fördelning av manligt och kvinnligt ledda bolag.</a:t>
            </a:r>
          </a:p>
          <a:p>
            <a:endParaRPr lang="sv-SE" sz="2000" u="sng" dirty="0"/>
          </a:p>
          <a:p>
            <a:pPr marL="0" indent="0">
              <a:buNone/>
            </a:pPr>
            <a:r>
              <a:rPr lang="sv-SE" sz="2000" b="1" dirty="0"/>
              <a:t>Sekundär</a:t>
            </a:r>
          </a:p>
          <a:p>
            <a:r>
              <a:rPr lang="sv-SE" sz="2000" dirty="0"/>
              <a:t>Rådgivare inom affärsutveckling, alternativt energi- och klimatrådgivning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0625AB-9770-4B77-97BF-520B88B19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70" y="4224628"/>
            <a:ext cx="2468059" cy="16448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CAD65C1-9DED-4BD0-9BCF-DDEAF7CBB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8" y="4228896"/>
            <a:ext cx="2468059" cy="16475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EE25F35-2BAB-468E-A859-D8442D2871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66" y="4233017"/>
            <a:ext cx="2585461" cy="1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8622AF-307E-4C68-9C4F-448B83B5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utvecklingsprocess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1F20D291-6D55-4BE2-B097-9D52AC3B5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421073"/>
              </p:ext>
            </p:extLst>
          </p:nvPr>
        </p:nvGraphicFramePr>
        <p:xfrm>
          <a:off x="457200" y="1419576"/>
          <a:ext cx="8229600" cy="478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99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4DB4F53-061F-4F42-AC75-1E2E729E0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22426"/>
              </p:ext>
            </p:extLst>
          </p:nvPr>
        </p:nvGraphicFramePr>
        <p:xfrm>
          <a:off x="457200" y="1417638"/>
          <a:ext cx="8382000" cy="42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5B7AAC6A-AC16-4090-9A47-2684104C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utvecklingsprocess</a:t>
            </a:r>
          </a:p>
        </p:txBody>
      </p:sp>
    </p:spTree>
    <p:extLst>
      <p:ext uri="{BB962C8B-B14F-4D97-AF65-F5344CB8AC3E}">
        <p14:creationId xmlns:p14="http://schemas.microsoft.com/office/powerpoint/2010/main" val="33926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DF57D3-3133-4196-B5DF-1410554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699CF9-1B7B-4B18-8598-DDF86C1F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Tankar kring företagens utvecklingsprocess?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Vad blir de största utmaningarna i projektet?</a:t>
            </a:r>
            <a:br>
              <a:rPr lang="sv-SE" dirty="0"/>
            </a:b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Vad blir roligast med projektet? </a:t>
            </a:r>
          </a:p>
        </p:txBody>
      </p:sp>
    </p:spTree>
    <p:extLst>
      <p:ext uri="{BB962C8B-B14F-4D97-AF65-F5344CB8AC3E}">
        <p14:creationId xmlns:p14="http://schemas.microsoft.com/office/powerpoint/2010/main" val="245273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86B3F-DA7A-4B92-99FB-E13AB63D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Frågeställningar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A93B49-0521-47D9-B54D-F2D0375FE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Hur många träffar med affärsrådgivare ska deltagande företag få under projektet?</a:t>
            </a:r>
          </a:p>
          <a:p>
            <a:r>
              <a:rPr lang="sv-SE" dirty="0"/>
              <a:t>Efter avslutat projekt, när modellen ska leva vidare, i vilken fas tänker vi oss att företagen kommer att träffa rådgivarna? </a:t>
            </a:r>
          </a:p>
          <a:p>
            <a:r>
              <a:rPr lang="sv-SE" dirty="0"/>
              <a:t>Och vem är det som ska ta initiativ till utvecklingsarbetet? Företaget själv eller rådgivaren?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377420"/>
      </p:ext>
    </p:extLst>
  </p:cSld>
  <p:clrMapOvr>
    <a:masterClrMapping/>
  </p:clrMapOvr>
</p:sld>
</file>

<file path=ppt/theme/theme1.xml><?xml version="1.0" encoding="utf-8"?>
<a:theme xmlns:a="http://schemas.openxmlformats.org/drawingml/2006/main" name="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nkurrenskraft_pptmall.potx" id="{BC49BB7E-FD1B-4C74-8A5A-9845682709FE}" vid="{238B51FD-7E8B-40DD-AF56-148D24190C51}"/>
    </a:ext>
  </a:extLst>
</a:theme>
</file>

<file path=ppt/theme/theme2.xml><?xml version="1.0" encoding="utf-8"?>
<a:theme xmlns:a="http://schemas.openxmlformats.org/drawingml/2006/main" name="1_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nkurrenskraft_pptmall.potx" id="{BC49BB7E-FD1B-4C74-8A5A-9845682709FE}" vid="{2EFC962B-77C8-4636-8278-22E4D054DB6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tion" ma:contentTypeID="0x01010042C0FA6F23690E46A950199B98B6F2B600698F883A25B0CC4F9AEBD0A685128E36" ma:contentTypeVersion="1" ma:contentTypeDescription="Create a new document." ma:contentTypeScope="" ma:versionID="ac66cde324b350e36d15b14f076f77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c0cd4bc7cc4ffb0a23ae626de850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C5C1E9-FFA3-4582-887A-7314BCFC6B15}"/>
</file>

<file path=customXml/itemProps2.xml><?xml version="1.0" encoding="utf-8"?>
<ds:datastoreItem xmlns:ds="http://schemas.openxmlformats.org/officeDocument/2006/customXml" ds:itemID="{374E29CD-04FA-413B-BD50-B02D5298FE6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D0E0C-B237-4F9A-A968-3B2F5536D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K2030_KickOff_TP_PPpres</Template>
  <TotalTime>835</TotalTime>
  <Words>231</Words>
  <Application>Microsoft Office PowerPoint</Application>
  <PresentationFormat>Bildspel på skärmen (4:3)</PresentationFormat>
  <Paragraphs>49</Paragraphs>
  <Slides>8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Symbol</vt:lpstr>
      <vt:lpstr>Wingdings</vt:lpstr>
      <vt:lpstr>EN_Neutral bakgrund</vt:lpstr>
      <vt:lpstr>1_EN_Neutral bakgrund</vt:lpstr>
      <vt:lpstr>PowerPoint-presentation</vt:lpstr>
      <vt:lpstr>Affärsstrategisk dialog</vt:lpstr>
      <vt:lpstr>Projektets uppdrag</vt:lpstr>
      <vt:lpstr>Målgrupperna</vt:lpstr>
      <vt:lpstr>Projektets utvecklingsprocess</vt:lpstr>
      <vt:lpstr>Företagens utvecklingsprocess</vt:lpstr>
      <vt:lpstr>Diskussionsfrågor </vt:lpstr>
      <vt:lpstr>Frågeställningar </vt:lpstr>
    </vt:vector>
  </TitlesOfParts>
  <Company>Helikopter Brand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Tord Pettersson</dc:creator>
  <cp:lastModifiedBy>Inger E Pedersen</cp:lastModifiedBy>
  <cp:revision>5</cp:revision>
  <dcterms:created xsi:type="dcterms:W3CDTF">2019-02-21T11:03:45Z</dcterms:created>
  <dcterms:modified xsi:type="dcterms:W3CDTF">2019-03-26T07:27:20Z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0x01010042C0FA6F23690E46A950199B98B6F2B600698F883A25B0CC4F9AEBD0A685128E36</vt:lpwstr>
  </property>
  <property fmtid="{D5CDD505-2E9C-101B-9397-08002B2CF9AE}" pid="3" name="AuthorIds_UIVersion_512">
    <vt:lpwstr>25</vt:lpwstr>
  </property>
</Properties>
</file>